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78" r:id="rId4"/>
    <p:sldId id="285" r:id="rId5"/>
    <p:sldId id="286" r:id="rId6"/>
    <p:sldId id="288" r:id="rId7"/>
    <p:sldId id="302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284" r:id="rId2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s Flores C." initials="WFC" lastIdx="3" clrIdx="0">
    <p:extLst>
      <p:ext uri="{19B8F6BF-5375-455C-9EA6-DF929625EA0E}">
        <p15:presenceInfo xmlns:p15="http://schemas.microsoft.com/office/powerpoint/2012/main" userId="f7ecb6bdf98182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858107-95E2-4E10-BAEF-95E9AB6E16B1}" v="5" dt="2019-12-26T15:04:57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4887"/>
  </p:normalViewPr>
  <p:slideViewPr>
    <p:cSldViewPr snapToGrid="0" snapToObjects="1">
      <p:cViewPr varScale="1">
        <p:scale>
          <a:sx n="50" d="100"/>
          <a:sy n="50" d="100"/>
        </p:scale>
        <p:origin x="14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s Flores C." userId="f7ecb6bdf981827b" providerId="LiveId" clId="{77858107-95E2-4E10-BAEF-95E9AB6E16B1}"/>
    <pc:docChg chg="custSel delSld modSld">
      <pc:chgData name="Williams Flores C." userId="f7ecb6bdf981827b" providerId="LiveId" clId="{77858107-95E2-4E10-BAEF-95E9AB6E16B1}" dt="2019-12-26T15:05:43.664" v="610" actId="20577"/>
      <pc:docMkLst>
        <pc:docMk/>
      </pc:docMkLst>
      <pc:sldChg chg="modSp modNotesTx">
        <pc:chgData name="Williams Flores C." userId="f7ecb6bdf981827b" providerId="LiveId" clId="{77858107-95E2-4E10-BAEF-95E9AB6E16B1}" dt="2019-12-03T02:13:36.526" v="35" actId="20577"/>
        <pc:sldMkLst>
          <pc:docMk/>
          <pc:sldMk cId="1604706436" sldId="258"/>
        </pc:sldMkLst>
        <pc:spChg chg="mod">
          <ac:chgData name="Williams Flores C." userId="f7ecb6bdf981827b" providerId="LiveId" clId="{77858107-95E2-4E10-BAEF-95E9AB6E16B1}" dt="2019-12-03T02:13:30.808" v="34" actId="20577"/>
          <ac:spMkLst>
            <pc:docMk/>
            <pc:sldMk cId="1604706436" sldId="258"/>
            <ac:spMk id="225" creationId="{00000000-0000-0000-0000-000000000000}"/>
          </ac:spMkLst>
        </pc:spChg>
      </pc:sldChg>
      <pc:sldChg chg="modSp">
        <pc:chgData name="Williams Flores C." userId="f7ecb6bdf981827b" providerId="LiveId" clId="{77858107-95E2-4E10-BAEF-95E9AB6E16B1}" dt="2019-12-03T02:18:15.356" v="258" actId="313"/>
        <pc:sldMkLst>
          <pc:docMk/>
          <pc:sldMk cId="182233829" sldId="278"/>
        </pc:sldMkLst>
        <pc:spChg chg="mod">
          <ac:chgData name="Williams Flores C." userId="f7ecb6bdf981827b" providerId="LiveId" clId="{77858107-95E2-4E10-BAEF-95E9AB6E16B1}" dt="2019-12-03T02:18:15.356" v="258" actId="313"/>
          <ac:spMkLst>
            <pc:docMk/>
            <pc:sldMk cId="182233829" sldId="278"/>
            <ac:spMk id="4" creationId="{5F750691-DAB0-AA4F-B577-B16F30A46F18}"/>
          </ac:spMkLst>
        </pc:spChg>
      </pc:sldChg>
      <pc:sldChg chg="modSp">
        <pc:chgData name="Williams Flores C." userId="f7ecb6bdf981827b" providerId="LiveId" clId="{77858107-95E2-4E10-BAEF-95E9AB6E16B1}" dt="2019-12-26T15:05:43.664" v="610" actId="20577"/>
        <pc:sldMkLst>
          <pc:docMk/>
          <pc:sldMk cId="2557945175" sldId="284"/>
        </pc:sldMkLst>
        <pc:spChg chg="mod">
          <ac:chgData name="Williams Flores C." userId="f7ecb6bdf981827b" providerId="LiveId" clId="{77858107-95E2-4E10-BAEF-95E9AB6E16B1}" dt="2019-12-26T15:05:43.664" v="610" actId="20577"/>
          <ac:spMkLst>
            <pc:docMk/>
            <pc:sldMk cId="2557945175" sldId="284"/>
            <ac:spMk id="3" creationId="{6AEA6247-74D3-E441-A4B1-0FE745235EFB}"/>
          </ac:spMkLst>
        </pc:spChg>
      </pc:sldChg>
    </pc:docChg>
  </pc:docChgLst>
  <pc:docChgLst>
    <pc:chgData name="Williams Flores C." userId="f7ecb6bdf981827b" providerId="LiveId" clId="{5C71A1AC-513B-4B6D-87C3-24B167CC262D}"/>
    <pc:docChg chg="undo redo custSel addSld delSld modSld sldOrd">
      <pc:chgData name="Williams Flores C." userId="f7ecb6bdf981827b" providerId="LiveId" clId="{5C71A1AC-513B-4B6D-87C3-24B167CC262D}" dt="2019-12-03T02:11:28.744" v="4601" actId="14100"/>
      <pc:docMkLst>
        <pc:docMk/>
      </pc:docMkLst>
      <pc:sldChg chg="modSp">
        <pc:chgData name="Williams Flores C." userId="f7ecb6bdf981827b" providerId="LiveId" clId="{5C71A1AC-513B-4B6D-87C3-24B167CC262D}" dt="2019-12-02T22:37:19.273" v="251" actId="20577"/>
        <pc:sldMkLst>
          <pc:docMk/>
          <pc:sldMk cId="182233829" sldId="278"/>
        </pc:sldMkLst>
        <pc:spChg chg="mod">
          <ac:chgData name="Williams Flores C." userId="f7ecb6bdf981827b" providerId="LiveId" clId="{5C71A1AC-513B-4B6D-87C3-24B167CC262D}" dt="2019-12-02T22:37:19.273" v="251" actId="20577"/>
          <ac:spMkLst>
            <pc:docMk/>
            <pc:sldMk cId="182233829" sldId="278"/>
            <ac:spMk id="4" creationId="{5F750691-DAB0-AA4F-B577-B16F30A46F18}"/>
          </ac:spMkLst>
        </pc:spChg>
      </pc:sldChg>
      <pc:sldChg chg="modSp modNotesTx">
        <pc:chgData name="Williams Flores C." userId="f7ecb6bdf981827b" providerId="LiveId" clId="{5C71A1AC-513B-4B6D-87C3-24B167CC262D}" dt="2019-12-02T22:38:57.695" v="346" actId="20577"/>
        <pc:sldMkLst>
          <pc:docMk/>
          <pc:sldMk cId="3455465559" sldId="285"/>
        </pc:sldMkLst>
        <pc:spChg chg="mod">
          <ac:chgData name="Williams Flores C." userId="f7ecb6bdf981827b" providerId="LiveId" clId="{5C71A1AC-513B-4B6D-87C3-24B167CC262D}" dt="2019-12-02T22:38:35.601" v="264" actId="20577"/>
          <ac:spMkLst>
            <pc:docMk/>
            <pc:sldMk cId="3455465559" sldId="285"/>
            <ac:spMk id="3" creationId="{00000000-0000-0000-0000-000000000000}"/>
          </ac:spMkLst>
        </pc:spChg>
      </pc:sldChg>
      <pc:sldChg chg="modSp">
        <pc:chgData name="Williams Flores C." userId="f7ecb6bdf981827b" providerId="LiveId" clId="{5C71A1AC-513B-4B6D-87C3-24B167CC262D}" dt="2019-12-02T22:39:27.308" v="350" actId="1076"/>
        <pc:sldMkLst>
          <pc:docMk/>
          <pc:sldMk cId="1242889221" sldId="286"/>
        </pc:sldMkLst>
        <pc:grpChg chg="mod">
          <ac:chgData name="Williams Flores C." userId="f7ecb6bdf981827b" providerId="LiveId" clId="{5C71A1AC-513B-4B6D-87C3-24B167CC262D}" dt="2019-12-02T22:39:27.308" v="350" actId="1076"/>
          <ac:grpSpMkLst>
            <pc:docMk/>
            <pc:sldMk cId="1242889221" sldId="286"/>
            <ac:grpSpMk id="4" creationId="{00000000-0000-0000-0000-000000000000}"/>
          </ac:grpSpMkLst>
        </pc:grpChg>
      </pc:sldChg>
      <pc:sldChg chg="modSp">
        <pc:chgData name="Williams Flores C." userId="f7ecb6bdf981827b" providerId="LiveId" clId="{5C71A1AC-513B-4B6D-87C3-24B167CC262D}" dt="2019-12-02T22:49:55.143" v="759" actId="20577"/>
        <pc:sldMkLst>
          <pc:docMk/>
          <pc:sldMk cId="3483722582" sldId="288"/>
        </pc:sldMkLst>
        <pc:spChg chg="mod">
          <ac:chgData name="Williams Flores C." userId="f7ecb6bdf981827b" providerId="LiveId" clId="{5C71A1AC-513B-4B6D-87C3-24B167CC262D}" dt="2019-12-02T22:49:55.143" v="759" actId="20577"/>
          <ac:spMkLst>
            <pc:docMk/>
            <pc:sldMk cId="3483722582" sldId="288"/>
            <ac:spMk id="2" creationId="{00000000-0000-0000-0000-000000000000}"/>
          </ac:spMkLst>
        </pc:spChg>
        <pc:spChg chg="mod">
          <ac:chgData name="Williams Flores C." userId="f7ecb6bdf981827b" providerId="LiveId" clId="{5C71A1AC-513B-4B6D-87C3-24B167CC262D}" dt="2019-12-02T22:49:32.995" v="745"/>
          <ac:spMkLst>
            <pc:docMk/>
            <pc:sldMk cId="3483722582" sldId="288"/>
            <ac:spMk id="3" creationId="{00000000-0000-0000-0000-000000000000}"/>
          </ac:spMkLst>
        </pc:spChg>
      </pc:sldChg>
      <pc:sldChg chg="modSp">
        <pc:chgData name="Williams Flores C." userId="f7ecb6bdf981827b" providerId="LiveId" clId="{5C71A1AC-513B-4B6D-87C3-24B167CC262D}" dt="2019-12-02T23:59:01.162" v="1548" actId="20577"/>
        <pc:sldMkLst>
          <pc:docMk/>
          <pc:sldMk cId="2986262095" sldId="289"/>
        </pc:sldMkLst>
        <pc:spChg chg="mod">
          <ac:chgData name="Williams Flores C." userId="f7ecb6bdf981827b" providerId="LiveId" clId="{5C71A1AC-513B-4B6D-87C3-24B167CC262D}" dt="2019-12-02T23:59:01.162" v="1548" actId="20577"/>
          <ac:spMkLst>
            <pc:docMk/>
            <pc:sldMk cId="2986262095" sldId="289"/>
            <ac:spMk id="3" creationId="{00000000-0000-0000-0000-000000000000}"/>
          </ac:spMkLst>
        </pc:spChg>
        <pc:graphicFrameChg chg="mod">
          <ac:chgData name="Williams Flores C." userId="f7ecb6bdf981827b" providerId="LiveId" clId="{5C71A1AC-513B-4B6D-87C3-24B167CC262D}" dt="2019-12-02T22:55:03.861" v="1317" actId="1076"/>
          <ac:graphicFrameMkLst>
            <pc:docMk/>
            <pc:sldMk cId="2986262095" sldId="289"/>
            <ac:graphicFrameMk id="4" creationId="{75BCB00F-FAE0-40A8-8186-C11ED76FDEA0}"/>
          </ac:graphicFrameMkLst>
        </pc:graphicFrameChg>
        <pc:graphicFrameChg chg="mod">
          <ac:chgData name="Williams Flores C." userId="f7ecb6bdf981827b" providerId="LiveId" clId="{5C71A1AC-513B-4B6D-87C3-24B167CC262D}" dt="2019-12-02T22:55:11.736" v="1318" actId="1076"/>
          <ac:graphicFrameMkLst>
            <pc:docMk/>
            <pc:sldMk cId="2986262095" sldId="289"/>
            <ac:graphicFrameMk id="5" creationId="{75BCB00F-FAE0-40A8-8186-C11ED76FDEA0}"/>
          </ac:graphicFrameMkLst>
        </pc:graphicFrameChg>
      </pc:sldChg>
      <pc:sldChg chg="modSp modNotesTx">
        <pc:chgData name="Williams Flores C." userId="f7ecb6bdf981827b" providerId="LiveId" clId="{5C71A1AC-513B-4B6D-87C3-24B167CC262D}" dt="2019-12-02T22:57:52.882" v="1543" actId="20577"/>
        <pc:sldMkLst>
          <pc:docMk/>
          <pc:sldMk cId="2761405373" sldId="290"/>
        </pc:sldMkLst>
        <pc:spChg chg="mod">
          <ac:chgData name="Williams Flores C." userId="f7ecb6bdf981827b" providerId="LiveId" clId="{5C71A1AC-513B-4B6D-87C3-24B167CC262D}" dt="2019-12-02T22:57:16.485" v="1524" actId="20577"/>
          <ac:spMkLst>
            <pc:docMk/>
            <pc:sldMk cId="2761405373" sldId="290"/>
            <ac:spMk id="3" creationId="{00000000-0000-0000-0000-000000000000}"/>
          </ac:spMkLst>
        </pc:spChg>
      </pc:sldChg>
      <pc:sldChg chg="modSp">
        <pc:chgData name="Williams Flores C." userId="f7ecb6bdf981827b" providerId="LiveId" clId="{5C71A1AC-513B-4B6D-87C3-24B167CC262D}" dt="2019-12-03T00:04:22.148" v="2022" actId="14100"/>
        <pc:sldMkLst>
          <pc:docMk/>
          <pc:sldMk cId="3030409286" sldId="295"/>
        </pc:sldMkLst>
        <pc:spChg chg="mod">
          <ac:chgData name="Williams Flores C." userId="f7ecb6bdf981827b" providerId="LiveId" clId="{5C71A1AC-513B-4B6D-87C3-24B167CC262D}" dt="2019-12-03T00:04:22.148" v="2022" actId="14100"/>
          <ac:spMkLst>
            <pc:docMk/>
            <pc:sldMk cId="3030409286" sldId="295"/>
            <ac:spMk id="2" creationId="{00000000-0000-0000-0000-000000000000}"/>
          </ac:spMkLst>
        </pc:spChg>
      </pc:sldChg>
      <pc:sldChg chg="modSp">
        <pc:chgData name="Williams Flores C." userId="f7ecb6bdf981827b" providerId="LiveId" clId="{5C71A1AC-513B-4B6D-87C3-24B167CC262D}" dt="2019-12-03T00:07:49.447" v="2074" actId="1076"/>
        <pc:sldMkLst>
          <pc:docMk/>
          <pc:sldMk cId="709116709" sldId="296"/>
        </pc:sldMkLst>
        <pc:spChg chg="mod">
          <ac:chgData name="Williams Flores C." userId="f7ecb6bdf981827b" providerId="LiveId" clId="{5C71A1AC-513B-4B6D-87C3-24B167CC262D}" dt="2019-12-03T00:04:37.097" v="2024" actId="207"/>
          <ac:spMkLst>
            <pc:docMk/>
            <pc:sldMk cId="709116709" sldId="296"/>
            <ac:spMk id="2" creationId="{00000000-0000-0000-0000-000000000000}"/>
          </ac:spMkLst>
        </pc:spChg>
        <pc:graphicFrameChg chg="modGraphic">
          <ac:chgData name="Williams Flores C." userId="f7ecb6bdf981827b" providerId="LiveId" clId="{5C71A1AC-513B-4B6D-87C3-24B167CC262D}" dt="2019-12-03T00:07:44.475" v="2073" actId="207"/>
          <ac:graphicFrameMkLst>
            <pc:docMk/>
            <pc:sldMk cId="709116709" sldId="296"/>
            <ac:graphicFrameMk id="4" creationId="{00000000-0000-0000-0000-000000000000}"/>
          </ac:graphicFrameMkLst>
        </pc:graphicFrameChg>
        <pc:picChg chg="mod">
          <ac:chgData name="Williams Flores C." userId="f7ecb6bdf981827b" providerId="LiveId" clId="{5C71A1AC-513B-4B6D-87C3-24B167CC262D}" dt="2019-12-03T00:07:49.447" v="2074" actId="1076"/>
          <ac:picMkLst>
            <pc:docMk/>
            <pc:sldMk cId="709116709" sldId="296"/>
            <ac:picMk id="13" creationId="{00000000-0000-0000-0000-000000000000}"/>
          </ac:picMkLst>
        </pc:picChg>
      </pc:sldChg>
      <pc:sldChg chg="modSp">
        <pc:chgData name="Williams Flores C." userId="f7ecb6bdf981827b" providerId="LiveId" clId="{5C71A1AC-513B-4B6D-87C3-24B167CC262D}" dt="2019-12-03T00:04:52.198" v="2034" actId="14100"/>
        <pc:sldMkLst>
          <pc:docMk/>
          <pc:sldMk cId="3659224721" sldId="297"/>
        </pc:sldMkLst>
        <pc:spChg chg="mod">
          <ac:chgData name="Williams Flores C." userId="f7ecb6bdf981827b" providerId="LiveId" clId="{5C71A1AC-513B-4B6D-87C3-24B167CC262D}" dt="2019-12-03T00:04:52.198" v="2034" actId="14100"/>
          <ac:spMkLst>
            <pc:docMk/>
            <pc:sldMk cId="3659224721" sldId="297"/>
            <ac:spMk id="2" creationId="{00000000-0000-0000-0000-000000000000}"/>
          </ac:spMkLst>
        </pc:spChg>
      </pc:sldChg>
      <pc:sldChg chg="modSp">
        <pc:chgData name="Williams Flores C." userId="f7ecb6bdf981827b" providerId="LiveId" clId="{5C71A1AC-513B-4B6D-87C3-24B167CC262D}" dt="2019-12-03T00:08:14.428" v="2086" actId="207"/>
        <pc:sldMkLst>
          <pc:docMk/>
          <pc:sldMk cId="4172930536" sldId="298"/>
        </pc:sldMkLst>
        <pc:spChg chg="mod">
          <ac:chgData name="Williams Flores C." userId="f7ecb6bdf981827b" providerId="LiveId" clId="{5C71A1AC-513B-4B6D-87C3-24B167CC262D}" dt="2019-12-03T00:08:14.428" v="2086" actId="207"/>
          <ac:spMkLst>
            <pc:docMk/>
            <pc:sldMk cId="4172930536" sldId="298"/>
            <ac:spMk id="2" creationId="{00000000-0000-0000-0000-000000000000}"/>
          </ac:spMkLst>
        </pc:spChg>
      </pc:sldChg>
      <pc:sldChg chg="modSp">
        <pc:chgData name="Williams Flores C." userId="f7ecb6bdf981827b" providerId="LiveId" clId="{5C71A1AC-513B-4B6D-87C3-24B167CC262D}" dt="2019-12-03T02:11:28.744" v="4601" actId="14100"/>
        <pc:sldMkLst>
          <pc:docMk/>
          <pc:sldMk cId="228103732" sldId="299"/>
        </pc:sldMkLst>
        <pc:spChg chg="mod">
          <ac:chgData name="Williams Flores C." userId="f7ecb6bdf981827b" providerId="LiveId" clId="{5C71A1AC-513B-4B6D-87C3-24B167CC262D}" dt="2019-12-03T02:11:28.744" v="4601" actId="14100"/>
          <ac:spMkLst>
            <pc:docMk/>
            <pc:sldMk cId="228103732" sldId="299"/>
            <ac:spMk id="2" creationId="{00000000-0000-0000-0000-000000000000}"/>
          </ac:spMkLst>
        </pc:spChg>
      </pc:sldChg>
      <pc:sldChg chg="addSp delSp modSp">
        <pc:chgData name="Williams Flores C." userId="f7ecb6bdf981827b" providerId="LiveId" clId="{5C71A1AC-513B-4B6D-87C3-24B167CC262D}" dt="2019-12-03T00:06:18.365" v="2038" actId="1076"/>
        <pc:sldMkLst>
          <pc:docMk/>
          <pc:sldMk cId="3080610413" sldId="300"/>
        </pc:sldMkLst>
        <pc:spChg chg="mod">
          <ac:chgData name="Williams Flores C." userId="f7ecb6bdf981827b" providerId="LiveId" clId="{5C71A1AC-513B-4B6D-87C3-24B167CC262D}" dt="2019-12-02T23:07:25.791" v="1545" actId="14100"/>
          <ac:spMkLst>
            <pc:docMk/>
            <pc:sldMk cId="3080610413" sldId="300"/>
            <ac:spMk id="2" creationId="{00000000-0000-0000-0000-000000000000}"/>
          </ac:spMkLst>
        </pc:spChg>
        <pc:picChg chg="del">
          <ac:chgData name="Williams Flores C." userId="f7ecb6bdf981827b" providerId="LiveId" clId="{5C71A1AC-513B-4B6D-87C3-24B167CC262D}" dt="2019-12-03T00:05:01.345" v="2035" actId="478"/>
          <ac:picMkLst>
            <pc:docMk/>
            <pc:sldMk cId="3080610413" sldId="300"/>
            <ac:picMk id="4" creationId="{00000000-0000-0000-0000-000000000000}"/>
          </ac:picMkLst>
        </pc:picChg>
        <pc:picChg chg="del">
          <ac:chgData name="Williams Flores C." userId="f7ecb6bdf981827b" providerId="LiveId" clId="{5C71A1AC-513B-4B6D-87C3-24B167CC262D}" dt="2019-12-03T00:05:02.954" v="2036" actId="478"/>
          <ac:picMkLst>
            <pc:docMk/>
            <pc:sldMk cId="3080610413" sldId="300"/>
            <ac:picMk id="5" creationId="{00000000-0000-0000-0000-000000000000}"/>
          </ac:picMkLst>
        </pc:picChg>
        <pc:picChg chg="add mod">
          <ac:chgData name="Williams Flores C." userId="f7ecb6bdf981827b" providerId="LiveId" clId="{5C71A1AC-513B-4B6D-87C3-24B167CC262D}" dt="2019-12-03T00:06:18.365" v="2038" actId="1076"/>
          <ac:picMkLst>
            <pc:docMk/>
            <pc:sldMk cId="3080610413" sldId="300"/>
            <ac:picMk id="7" creationId="{54FBB306-4821-4310-BE93-0D294A229E59}"/>
          </ac:picMkLst>
        </pc:picChg>
      </pc:sldChg>
      <pc:sldChg chg="modSp">
        <pc:chgData name="Williams Flores C." userId="f7ecb6bdf981827b" providerId="LiveId" clId="{5C71A1AC-513B-4B6D-87C3-24B167CC262D}" dt="2019-12-02T23:07:37.084" v="1547" actId="207"/>
        <pc:sldMkLst>
          <pc:docMk/>
          <pc:sldMk cId="3285355945" sldId="301"/>
        </pc:sldMkLst>
        <pc:spChg chg="mod">
          <ac:chgData name="Williams Flores C." userId="f7ecb6bdf981827b" providerId="LiveId" clId="{5C71A1AC-513B-4B6D-87C3-24B167CC262D}" dt="2019-12-02T23:07:37.084" v="1547" actId="207"/>
          <ac:spMkLst>
            <pc:docMk/>
            <pc:sldMk cId="3285355945" sldId="301"/>
            <ac:spMk id="2" creationId="{00000000-0000-0000-0000-000000000000}"/>
          </ac:spMkLst>
        </pc:spChg>
      </pc:sldChg>
      <pc:sldChg chg="modSp add">
        <pc:chgData name="Williams Flores C." userId="f7ecb6bdf981827b" providerId="LiveId" clId="{5C71A1AC-513B-4B6D-87C3-24B167CC262D}" dt="2019-12-02T22:52:48.403" v="1154" actId="20577"/>
        <pc:sldMkLst>
          <pc:docMk/>
          <pc:sldMk cId="75709445" sldId="302"/>
        </pc:sldMkLst>
        <pc:spChg chg="mod">
          <ac:chgData name="Williams Flores C." userId="f7ecb6bdf981827b" providerId="LiveId" clId="{5C71A1AC-513B-4B6D-87C3-24B167CC262D}" dt="2019-12-02T22:49:50.495" v="756" actId="20577"/>
          <ac:spMkLst>
            <pc:docMk/>
            <pc:sldMk cId="75709445" sldId="302"/>
            <ac:spMk id="2" creationId="{9427CC01-76A1-4341-9ACA-3794C5591260}"/>
          </ac:spMkLst>
        </pc:spChg>
        <pc:spChg chg="mod">
          <ac:chgData name="Williams Flores C." userId="f7ecb6bdf981827b" providerId="LiveId" clId="{5C71A1AC-513B-4B6D-87C3-24B167CC262D}" dt="2019-12-02T22:52:48.403" v="1154" actId="20577"/>
          <ac:spMkLst>
            <pc:docMk/>
            <pc:sldMk cId="75709445" sldId="302"/>
            <ac:spMk id="3" creationId="{7808D0E0-D493-4C30-97D1-E8499166FADC}"/>
          </ac:spMkLst>
        </pc:spChg>
      </pc:sldChg>
    </pc:docChg>
  </pc:docChgLst>
  <pc:docChgLst>
    <pc:chgData name="Williams Flores C." userId="f7ecb6bdf981827b" providerId="LiveId" clId="{E7284E76-A4FB-4C55-B73B-C035E991258A}"/>
    <pc:docChg chg="modSld">
      <pc:chgData name="Williams Flores C." userId="f7ecb6bdf981827b" providerId="LiveId" clId="{E7284E76-A4FB-4C55-B73B-C035E991258A}" dt="2019-12-02T03:13:23.164" v="7" actId="20577"/>
      <pc:docMkLst>
        <pc:docMk/>
      </pc:docMkLst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4T11:32:27.048" idx="3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F2A07B-DD00-4D8B-AFB6-D00C29F76C7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E820D26-0978-47B2-829A-9E8A00C1EB5F}" type="pres">
      <dgm:prSet presAssocID="{70F2A07B-DD00-4D8B-AFB6-D00C29F76C77}" presName="rootnode" presStyleCnt="0">
        <dgm:presLayoutVars>
          <dgm:chMax/>
          <dgm:chPref/>
          <dgm:dir/>
          <dgm:animLvl val="lvl"/>
        </dgm:presLayoutVars>
      </dgm:prSet>
      <dgm:spPr/>
    </dgm:pt>
  </dgm:ptLst>
  <dgm:cxnLst>
    <dgm:cxn modelId="{4282AD80-5B38-42CE-90C7-A09A6FFA9B45}" type="presOf" srcId="{70F2A07B-DD00-4D8B-AFB6-D00C29F76C77}" destId="{6E820D26-0978-47B2-829A-9E8A00C1EB5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F2A07B-DD00-4D8B-AFB6-D00C29F76C7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DE6149C-0847-47DF-96E3-9ED60DD94493}">
      <dgm:prSet phldrT="[Texto]"/>
      <dgm:spPr/>
      <dgm:t>
        <a:bodyPr/>
        <a:lstStyle/>
        <a:p>
          <a:r>
            <a:rPr lang="es-ES" dirty="0"/>
            <a:t>1.-Diseño Conceptual</a:t>
          </a:r>
        </a:p>
      </dgm:t>
    </dgm:pt>
    <dgm:pt modelId="{BAA0B97F-1908-4E2B-ABCC-CE493AEC9978}" type="parTrans" cxnId="{7967EC7F-6318-4B83-A03F-0F30B8F6C4BC}">
      <dgm:prSet/>
      <dgm:spPr/>
      <dgm:t>
        <a:bodyPr/>
        <a:lstStyle/>
        <a:p>
          <a:endParaRPr lang="es-ES"/>
        </a:p>
      </dgm:t>
    </dgm:pt>
    <dgm:pt modelId="{B39F6641-2F80-4113-A127-62692C7D2BA4}" type="sibTrans" cxnId="{7967EC7F-6318-4B83-A03F-0F30B8F6C4BC}">
      <dgm:prSet/>
      <dgm:spPr/>
      <dgm:t>
        <a:bodyPr/>
        <a:lstStyle/>
        <a:p>
          <a:endParaRPr lang="es-ES"/>
        </a:p>
      </dgm:t>
    </dgm:pt>
    <dgm:pt modelId="{BDE3905D-DADD-4F12-9A75-00D8E4EAD03C}">
      <dgm:prSet phldrT="[Texto]"/>
      <dgm:spPr/>
      <dgm:t>
        <a:bodyPr/>
        <a:lstStyle/>
        <a:p>
          <a:r>
            <a:rPr lang="es-ES" dirty="0"/>
            <a:t>Modelo Entidad-Relación</a:t>
          </a:r>
        </a:p>
      </dgm:t>
    </dgm:pt>
    <dgm:pt modelId="{D224A930-ADE5-46C7-827F-83268F81A215}" type="parTrans" cxnId="{98631DE1-D842-4124-AAC3-B3FA83BC5A98}">
      <dgm:prSet/>
      <dgm:spPr/>
      <dgm:t>
        <a:bodyPr/>
        <a:lstStyle/>
        <a:p>
          <a:endParaRPr lang="es-ES"/>
        </a:p>
      </dgm:t>
    </dgm:pt>
    <dgm:pt modelId="{A49D4BEC-F08B-4E09-9618-8611F4961A00}" type="sibTrans" cxnId="{98631DE1-D842-4124-AAC3-B3FA83BC5A98}">
      <dgm:prSet/>
      <dgm:spPr/>
      <dgm:t>
        <a:bodyPr/>
        <a:lstStyle/>
        <a:p>
          <a:endParaRPr lang="es-ES"/>
        </a:p>
      </dgm:t>
    </dgm:pt>
    <dgm:pt modelId="{CD80033E-A4B6-4E58-895E-5AE172825901}">
      <dgm:prSet phldrT="[Texto]"/>
      <dgm:spPr/>
      <dgm:t>
        <a:bodyPr/>
        <a:lstStyle/>
        <a:p>
          <a:r>
            <a:rPr lang="es-ES" dirty="0"/>
            <a:t>2.- Diseño Lógico</a:t>
          </a:r>
        </a:p>
      </dgm:t>
    </dgm:pt>
    <dgm:pt modelId="{854F4F81-89D6-46DF-BF77-364FB005C392}" type="parTrans" cxnId="{D26E6AB1-4BE1-4970-BE42-0697A6F316E1}">
      <dgm:prSet/>
      <dgm:spPr/>
      <dgm:t>
        <a:bodyPr/>
        <a:lstStyle/>
        <a:p>
          <a:endParaRPr lang="es-ES"/>
        </a:p>
      </dgm:t>
    </dgm:pt>
    <dgm:pt modelId="{8E1E07F8-F3AA-41BE-9509-BABA76F78E59}" type="sibTrans" cxnId="{D26E6AB1-4BE1-4970-BE42-0697A6F316E1}">
      <dgm:prSet/>
      <dgm:spPr/>
      <dgm:t>
        <a:bodyPr/>
        <a:lstStyle/>
        <a:p>
          <a:endParaRPr lang="es-ES"/>
        </a:p>
      </dgm:t>
    </dgm:pt>
    <dgm:pt modelId="{52694014-6052-4FB1-BADE-B6491F180087}">
      <dgm:prSet phldrT="[Texto]"/>
      <dgm:spPr/>
      <dgm:t>
        <a:bodyPr/>
        <a:lstStyle/>
        <a:p>
          <a:r>
            <a:rPr lang="es-ES" dirty="0"/>
            <a:t>Modelo Relacional</a:t>
          </a:r>
        </a:p>
      </dgm:t>
    </dgm:pt>
    <dgm:pt modelId="{7B9E1A25-F417-4BE3-9AEE-F1A049325265}" type="parTrans" cxnId="{53D43181-6E33-40AC-8285-B3F981FA55A2}">
      <dgm:prSet/>
      <dgm:spPr/>
      <dgm:t>
        <a:bodyPr/>
        <a:lstStyle/>
        <a:p>
          <a:endParaRPr lang="es-ES"/>
        </a:p>
      </dgm:t>
    </dgm:pt>
    <dgm:pt modelId="{061F07F6-3C01-48EB-BB03-B4E429684F8F}" type="sibTrans" cxnId="{53D43181-6E33-40AC-8285-B3F981FA55A2}">
      <dgm:prSet/>
      <dgm:spPr/>
      <dgm:t>
        <a:bodyPr/>
        <a:lstStyle/>
        <a:p>
          <a:endParaRPr lang="es-ES"/>
        </a:p>
      </dgm:t>
    </dgm:pt>
    <dgm:pt modelId="{D00A8432-17D6-4647-A454-B051A00BC009}">
      <dgm:prSet phldrT="[Texto]"/>
      <dgm:spPr/>
      <dgm:t>
        <a:bodyPr/>
        <a:lstStyle/>
        <a:p>
          <a:r>
            <a:rPr lang="es-ES" dirty="0"/>
            <a:t>3.- Diseño Físico</a:t>
          </a:r>
        </a:p>
      </dgm:t>
    </dgm:pt>
    <dgm:pt modelId="{1AAD71BB-7245-444A-99FA-05714869B1B6}" type="parTrans" cxnId="{69E00AAF-9546-4CA9-AF2A-7F59B4C18AA8}">
      <dgm:prSet/>
      <dgm:spPr/>
      <dgm:t>
        <a:bodyPr/>
        <a:lstStyle/>
        <a:p>
          <a:endParaRPr lang="es-ES"/>
        </a:p>
      </dgm:t>
    </dgm:pt>
    <dgm:pt modelId="{737ED2BC-2F67-400B-8BA3-EC4F684674F7}" type="sibTrans" cxnId="{69E00AAF-9546-4CA9-AF2A-7F59B4C18AA8}">
      <dgm:prSet/>
      <dgm:spPr/>
      <dgm:t>
        <a:bodyPr/>
        <a:lstStyle/>
        <a:p>
          <a:endParaRPr lang="es-ES"/>
        </a:p>
      </dgm:t>
    </dgm:pt>
    <dgm:pt modelId="{3518C895-B221-4985-96FE-39C8A3FCF509}">
      <dgm:prSet phldrT="[Texto]" custT="1"/>
      <dgm:spPr/>
      <dgm:t>
        <a:bodyPr/>
        <a:lstStyle/>
        <a:p>
          <a:r>
            <a:rPr lang="es-ES" sz="1600" dirty="0"/>
            <a:t>Modelo Físico</a:t>
          </a:r>
        </a:p>
      </dgm:t>
    </dgm:pt>
    <dgm:pt modelId="{96155CD8-A17C-4D73-A3E9-425AE6060075}" type="parTrans" cxnId="{134622E9-300E-42BB-85BB-2FC7D4C363BA}">
      <dgm:prSet/>
      <dgm:spPr/>
      <dgm:t>
        <a:bodyPr/>
        <a:lstStyle/>
        <a:p>
          <a:endParaRPr lang="es-ES"/>
        </a:p>
      </dgm:t>
    </dgm:pt>
    <dgm:pt modelId="{9803254A-1F81-4D05-A273-DF25CE7D3E2F}" type="sibTrans" cxnId="{134622E9-300E-42BB-85BB-2FC7D4C363BA}">
      <dgm:prSet/>
      <dgm:spPr/>
      <dgm:t>
        <a:bodyPr/>
        <a:lstStyle/>
        <a:p>
          <a:endParaRPr lang="es-ES"/>
        </a:p>
      </dgm:t>
    </dgm:pt>
    <dgm:pt modelId="{6E820D26-0978-47B2-829A-9E8A00C1EB5F}" type="pres">
      <dgm:prSet presAssocID="{70F2A07B-DD00-4D8B-AFB6-D00C29F76C77}" presName="rootnode" presStyleCnt="0">
        <dgm:presLayoutVars>
          <dgm:chMax/>
          <dgm:chPref/>
          <dgm:dir/>
          <dgm:animLvl val="lvl"/>
        </dgm:presLayoutVars>
      </dgm:prSet>
      <dgm:spPr/>
    </dgm:pt>
    <dgm:pt modelId="{FBA6D27A-6834-431A-BB02-2B922288B7D9}" type="pres">
      <dgm:prSet presAssocID="{2DE6149C-0847-47DF-96E3-9ED60DD94493}" presName="composite" presStyleCnt="0"/>
      <dgm:spPr/>
    </dgm:pt>
    <dgm:pt modelId="{35B60C12-4B1B-493D-91AA-628BD12588C0}" type="pres">
      <dgm:prSet presAssocID="{2DE6149C-0847-47DF-96E3-9ED60DD94493}" presName="bentUpArrow1" presStyleLbl="alignImgPlace1" presStyleIdx="0" presStyleCnt="2"/>
      <dgm:spPr/>
    </dgm:pt>
    <dgm:pt modelId="{AD959B58-BCE9-46F8-BF8F-EE7CFCD304C3}" type="pres">
      <dgm:prSet presAssocID="{2DE6149C-0847-47DF-96E3-9ED60DD94493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649447E5-BE78-420C-A10C-5FE5125ED7EA}" type="pres">
      <dgm:prSet presAssocID="{2DE6149C-0847-47DF-96E3-9ED60DD94493}" presName="ChildText" presStyleLbl="revTx" presStyleIdx="0" presStyleCnt="3" custScaleX="248678" custLinFactNeighborX="72092" custLinFactNeighborY="-1468">
        <dgm:presLayoutVars>
          <dgm:chMax val="0"/>
          <dgm:chPref val="0"/>
          <dgm:bulletEnabled val="1"/>
        </dgm:presLayoutVars>
      </dgm:prSet>
      <dgm:spPr/>
    </dgm:pt>
    <dgm:pt modelId="{05F705D5-675A-4F48-A8F2-87344B5D2A9B}" type="pres">
      <dgm:prSet presAssocID="{B39F6641-2F80-4113-A127-62692C7D2BA4}" presName="sibTrans" presStyleCnt="0"/>
      <dgm:spPr/>
    </dgm:pt>
    <dgm:pt modelId="{F6771B3B-525B-4203-914A-E6D3CEFA95BC}" type="pres">
      <dgm:prSet presAssocID="{CD80033E-A4B6-4E58-895E-5AE172825901}" presName="composite" presStyleCnt="0"/>
      <dgm:spPr/>
    </dgm:pt>
    <dgm:pt modelId="{50EA9718-AB10-43D3-A499-4A8F95FD51B1}" type="pres">
      <dgm:prSet presAssocID="{CD80033E-A4B6-4E58-895E-5AE172825901}" presName="bentUpArrow1" presStyleLbl="alignImgPlace1" presStyleIdx="1" presStyleCnt="2"/>
      <dgm:spPr/>
    </dgm:pt>
    <dgm:pt modelId="{AC0F3DF4-EFEE-4D56-8C52-E5EBCCFC52A6}" type="pres">
      <dgm:prSet presAssocID="{CD80033E-A4B6-4E58-895E-5AE172825901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DEA13554-C77C-4D25-9533-E125C24CF9F8}" type="pres">
      <dgm:prSet presAssocID="{CD80033E-A4B6-4E58-895E-5AE172825901}" presName="ChildText" presStyleLbl="revTx" presStyleIdx="1" presStyleCnt="3" custScaleX="203825" custLinFactNeighborX="52584">
        <dgm:presLayoutVars>
          <dgm:chMax val="0"/>
          <dgm:chPref val="0"/>
          <dgm:bulletEnabled val="1"/>
        </dgm:presLayoutVars>
      </dgm:prSet>
      <dgm:spPr/>
    </dgm:pt>
    <dgm:pt modelId="{37C90CA0-76E3-4CB6-A119-D6D6482F473E}" type="pres">
      <dgm:prSet presAssocID="{8E1E07F8-F3AA-41BE-9509-BABA76F78E59}" presName="sibTrans" presStyleCnt="0"/>
      <dgm:spPr/>
    </dgm:pt>
    <dgm:pt modelId="{515E4C2D-E643-4F2B-8247-377B522D8430}" type="pres">
      <dgm:prSet presAssocID="{D00A8432-17D6-4647-A454-B051A00BC009}" presName="composite" presStyleCnt="0"/>
      <dgm:spPr/>
    </dgm:pt>
    <dgm:pt modelId="{5DCF857E-74E3-4B7D-8498-BE6CC56FECD5}" type="pres">
      <dgm:prSet presAssocID="{D00A8432-17D6-4647-A454-B051A00BC00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7B767760-38CC-4818-9E6F-0ABC4E734331}" type="pres">
      <dgm:prSet presAssocID="{D00A8432-17D6-4647-A454-B051A00BC009}" presName="FinalChildText" presStyleLbl="revTx" presStyleIdx="2" presStyleCnt="3" custScaleX="144294" custLinFactNeighborX="20456" custLinFactNeighborY="-5401">
        <dgm:presLayoutVars>
          <dgm:chMax val="0"/>
          <dgm:chPref val="0"/>
          <dgm:bulletEnabled val="1"/>
        </dgm:presLayoutVars>
      </dgm:prSet>
      <dgm:spPr/>
    </dgm:pt>
  </dgm:ptLst>
  <dgm:cxnLst>
    <dgm:cxn modelId="{25F76500-F5EB-48AC-B010-2F5AB9774A02}" type="presOf" srcId="{BDE3905D-DADD-4F12-9A75-00D8E4EAD03C}" destId="{649447E5-BE78-420C-A10C-5FE5125ED7EA}" srcOrd="0" destOrd="0" presId="urn:microsoft.com/office/officeart/2005/8/layout/StepDownProcess"/>
    <dgm:cxn modelId="{38716D17-F3BF-4B61-8FB9-59040EC57ABD}" type="presOf" srcId="{3518C895-B221-4985-96FE-39C8A3FCF509}" destId="{7B767760-38CC-4818-9E6F-0ABC4E734331}" srcOrd="0" destOrd="0" presId="urn:microsoft.com/office/officeart/2005/8/layout/StepDownProcess"/>
    <dgm:cxn modelId="{97923F27-ED03-40FE-A4EE-96320B88608D}" type="presOf" srcId="{CD80033E-A4B6-4E58-895E-5AE172825901}" destId="{AC0F3DF4-EFEE-4D56-8C52-E5EBCCFC52A6}" srcOrd="0" destOrd="0" presId="urn:microsoft.com/office/officeart/2005/8/layout/StepDownProcess"/>
    <dgm:cxn modelId="{7822AF4C-F0EF-4772-9A1D-35B472147AA5}" type="presOf" srcId="{D00A8432-17D6-4647-A454-B051A00BC009}" destId="{5DCF857E-74E3-4B7D-8498-BE6CC56FECD5}" srcOrd="0" destOrd="0" presId="urn:microsoft.com/office/officeart/2005/8/layout/StepDownProcess"/>
    <dgm:cxn modelId="{4950C478-2F37-4516-9B04-E9BECF23C884}" type="presOf" srcId="{52694014-6052-4FB1-BADE-B6491F180087}" destId="{DEA13554-C77C-4D25-9533-E125C24CF9F8}" srcOrd="0" destOrd="0" presId="urn:microsoft.com/office/officeart/2005/8/layout/StepDownProcess"/>
    <dgm:cxn modelId="{7967EC7F-6318-4B83-A03F-0F30B8F6C4BC}" srcId="{70F2A07B-DD00-4D8B-AFB6-D00C29F76C77}" destId="{2DE6149C-0847-47DF-96E3-9ED60DD94493}" srcOrd="0" destOrd="0" parTransId="{BAA0B97F-1908-4E2B-ABCC-CE493AEC9978}" sibTransId="{B39F6641-2F80-4113-A127-62692C7D2BA4}"/>
    <dgm:cxn modelId="{4282AD80-5B38-42CE-90C7-A09A6FFA9B45}" type="presOf" srcId="{70F2A07B-DD00-4D8B-AFB6-D00C29F76C77}" destId="{6E820D26-0978-47B2-829A-9E8A00C1EB5F}" srcOrd="0" destOrd="0" presId="urn:microsoft.com/office/officeart/2005/8/layout/StepDownProcess"/>
    <dgm:cxn modelId="{53D43181-6E33-40AC-8285-B3F981FA55A2}" srcId="{CD80033E-A4B6-4E58-895E-5AE172825901}" destId="{52694014-6052-4FB1-BADE-B6491F180087}" srcOrd="0" destOrd="0" parTransId="{7B9E1A25-F417-4BE3-9AEE-F1A049325265}" sibTransId="{061F07F6-3C01-48EB-BB03-B4E429684F8F}"/>
    <dgm:cxn modelId="{F9D428A6-5CE4-41F7-97D1-9ACC258F267E}" type="presOf" srcId="{2DE6149C-0847-47DF-96E3-9ED60DD94493}" destId="{AD959B58-BCE9-46F8-BF8F-EE7CFCD304C3}" srcOrd="0" destOrd="0" presId="urn:microsoft.com/office/officeart/2005/8/layout/StepDownProcess"/>
    <dgm:cxn modelId="{69E00AAF-9546-4CA9-AF2A-7F59B4C18AA8}" srcId="{70F2A07B-DD00-4D8B-AFB6-D00C29F76C77}" destId="{D00A8432-17D6-4647-A454-B051A00BC009}" srcOrd="2" destOrd="0" parTransId="{1AAD71BB-7245-444A-99FA-05714869B1B6}" sibTransId="{737ED2BC-2F67-400B-8BA3-EC4F684674F7}"/>
    <dgm:cxn modelId="{D26E6AB1-4BE1-4970-BE42-0697A6F316E1}" srcId="{70F2A07B-DD00-4D8B-AFB6-D00C29F76C77}" destId="{CD80033E-A4B6-4E58-895E-5AE172825901}" srcOrd="1" destOrd="0" parTransId="{854F4F81-89D6-46DF-BF77-364FB005C392}" sibTransId="{8E1E07F8-F3AA-41BE-9509-BABA76F78E59}"/>
    <dgm:cxn modelId="{98631DE1-D842-4124-AAC3-B3FA83BC5A98}" srcId="{2DE6149C-0847-47DF-96E3-9ED60DD94493}" destId="{BDE3905D-DADD-4F12-9A75-00D8E4EAD03C}" srcOrd="0" destOrd="0" parTransId="{D224A930-ADE5-46C7-827F-83268F81A215}" sibTransId="{A49D4BEC-F08B-4E09-9618-8611F4961A00}"/>
    <dgm:cxn modelId="{134622E9-300E-42BB-85BB-2FC7D4C363BA}" srcId="{D00A8432-17D6-4647-A454-B051A00BC009}" destId="{3518C895-B221-4985-96FE-39C8A3FCF509}" srcOrd="0" destOrd="0" parTransId="{96155CD8-A17C-4D73-A3E9-425AE6060075}" sibTransId="{9803254A-1F81-4D05-A273-DF25CE7D3E2F}"/>
    <dgm:cxn modelId="{212D0C4D-2FB9-4812-8D5A-07BF29E536D1}" type="presParOf" srcId="{6E820D26-0978-47B2-829A-9E8A00C1EB5F}" destId="{FBA6D27A-6834-431A-BB02-2B922288B7D9}" srcOrd="0" destOrd="0" presId="urn:microsoft.com/office/officeart/2005/8/layout/StepDownProcess"/>
    <dgm:cxn modelId="{2C3A6779-485E-487F-B620-CBDF5FBE12FA}" type="presParOf" srcId="{FBA6D27A-6834-431A-BB02-2B922288B7D9}" destId="{35B60C12-4B1B-493D-91AA-628BD12588C0}" srcOrd="0" destOrd="0" presId="urn:microsoft.com/office/officeart/2005/8/layout/StepDownProcess"/>
    <dgm:cxn modelId="{2A1EAC78-083F-4803-9239-77C390F4B6A2}" type="presParOf" srcId="{FBA6D27A-6834-431A-BB02-2B922288B7D9}" destId="{AD959B58-BCE9-46F8-BF8F-EE7CFCD304C3}" srcOrd="1" destOrd="0" presId="urn:microsoft.com/office/officeart/2005/8/layout/StepDownProcess"/>
    <dgm:cxn modelId="{C9815CA2-6E63-408A-8A23-A2BC7E4001D9}" type="presParOf" srcId="{FBA6D27A-6834-431A-BB02-2B922288B7D9}" destId="{649447E5-BE78-420C-A10C-5FE5125ED7EA}" srcOrd="2" destOrd="0" presId="urn:microsoft.com/office/officeart/2005/8/layout/StepDownProcess"/>
    <dgm:cxn modelId="{611A287F-0F29-4B75-BAE3-1CA80A34AC0A}" type="presParOf" srcId="{6E820D26-0978-47B2-829A-9E8A00C1EB5F}" destId="{05F705D5-675A-4F48-A8F2-87344B5D2A9B}" srcOrd="1" destOrd="0" presId="urn:microsoft.com/office/officeart/2005/8/layout/StepDownProcess"/>
    <dgm:cxn modelId="{2EDCA225-7BB8-421A-B7B0-BD9CE22662DF}" type="presParOf" srcId="{6E820D26-0978-47B2-829A-9E8A00C1EB5F}" destId="{F6771B3B-525B-4203-914A-E6D3CEFA95BC}" srcOrd="2" destOrd="0" presId="urn:microsoft.com/office/officeart/2005/8/layout/StepDownProcess"/>
    <dgm:cxn modelId="{EEA136EE-B44D-4BDA-9132-9C4A3352D4B9}" type="presParOf" srcId="{F6771B3B-525B-4203-914A-E6D3CEFA95BC}" destId="{50EA9718-AB10-43D3-A499-4A8F95FD51B1}" srcOrd="0" destOrd="0" presId="urn:microsoft.com/office/officeart/2005/8/layout/StepDownProcess"/>
    <dgm:cxn modelId="{8FDEF1DB-E733-45AA-8ED6-15B8C53D4F3A}" type="presParOf" srcId="{F6771B3B-525B-4203-914A-E6D3CEFA95BC}" destId="{AC0F3DF4-EFEE-4D56-8C52-E5EBCCFC52A6}" srcOrd="1" destOrd="0" presId="urn:microsoft.com/office/officeart/2005/8/layout/StepDownProcess"/>
    <dgm:cxn modelId="{F8C1AC3C-0118-489E-B91F-1EB283D7BF7E}" type="presParOf" srcId="{F6771B3B-525B-4203-914A-E6D3CEFA95BC}" destId="{DEA13554-C77C-4D25-9533-E125C24CF9F8}" srcOrd="2" destOrd="0" presId="urn:microsoft.com/office/officeart/2005/8/layout/StepDownProcess"/>
    <dgm:cxn modelId="{1139AAFB-17DA-42DB-BA4B-7650D857BC05}" type="presParOf" srcId="{6E820D26-0978-47B2-829A-9E8A00C1EB5F}" destId="{37C90CA0-76E3-4CB6-A119-D6D6482F473E}" srcOrd="3" destOrd="0" presId="urn:microsoft.com/office/officeart/2005/8/layout/StepDownProcess"/>
    <dgm:cxn modelId="{4D2F39A5-0D5D-4BF9-99D3-1136381D5A1B}" type="presParOf" srcId="{6E820D26-0978-47B2-829A-9E8A00C1EB5F}" destId="{515E4C2D-E643-4F2B-8247-377B522D8430}" srcOrd="4" destOrd="0" presId="urn:microsoft.com/office/officeart/2005/8/layout/StepDownProcess"/>
    <dgm:cxn modelId="{83A9B065-38E8-4817-A2BE-AE58B43E5E73}" type="presParOf" srcId="{515E4C2D-E643-4F2B-8247-377B522D8430}" destId="{5DCF857E-74E3-4B7D-8498-BE6CC56FECD5}" srcOrd="0" destOrd="0" presId="urn:microsoft.com/office/officeart/2005/8/layout/StepDownProcess"/>
    <dgm:cxn modelId="{A77E2AB2-AEEC-4671-81C4-7639F7E829F8}" type="presParOf" srcId="{515E4C2D-E643-4F2B-8247-377B522D8430}" destId="{7B767760-38CC-4818-9E6F-0ABC4E73433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60C12-4B1B-493D-91AA-628BD12588C0}">
      <dsp:nvSpPr>
        <dsp:cNvPr id="0" name=""/>
        <dsp:cNvSpPr/>
      </dsp:nvSpPr>
      <dsp:spPr>
        <a:xfrm rot="5400000">
          <a:off x="621335" y="929749"/>
          <a:ext cx="822283" cy="93614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59B58-BCE9-46F8-BF8F-EE7CFCD304C3}">
      <dsp:nvSpPr>
        <dsp:cNvPr id="0" name=""/>
        <dsp:cNvSpPr/>
      </dsp:nvSpPr>
      <dsp:spPr>
        <a:xfrm>
          <a:off x="403479" y="18232"/>
          <a:ext cx="1384240" cy="96892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1.-Diseño Conceptual</a:t>
          </a:r>
        </a:p>
      </dsp:txBody>
      <dsp:txXfrm>
        <a:off x="450786" y="65539"/>
        <a:ext cx="1289626" cy="874309"/>
      </dsp:txXfrm>
    </dsp:sp>
    <dsp:sp modelId="{649447E5-BE78-420C-A10C-5FE5125ED7EA}">
      <dsp:nvSpPr>
        <dsp:cNvPr id="0" name=""/>
        <dsp:cNvSpPr/>
      </dsp:nvSpPr>
      <dsp:spPr>
        <a:xfrm>
          <a:off x="1765098" y="99144"/>
          <a:ext cx="2503603" cy="783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Modelo Entidad-Relación</a:t>
          </a:r>
        </a:p>
      </dsp:txBody>
      <dsp:txXfrm>
        <a:off x="1765098" y="99144"/>
        <a:ext cx="2503603" cy="783126"/>
      </dsp:txXfrm>
    </dsp:sp>
    <dsp:sp modelId="{50EA9718-AB10-43D3-A499-4A8F95FD51B1}">
      <dsp:nvSpPr>
        <dsp:cNvPr id="0" name=""/>
        <dsp:cNvSpPr/>
      </dsp:nvSpPr>
      <dsp:spPr>
        <a:xfrm rot="5400000">
          <a:off x="2128259" y="2018170"/>
          <a:ext cx="822283" cy="93614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F3DF4-EFEE-4D56-8C52-E5EBCCFC52A6}">
      <dsp:nvSpPr>
        <dsp:cNvPr id="0" name=""/>
        <dsp:cNvSpPr/>
      </dsp:nvSpPr>
      <dsp:spPr>
        <a:xfrm>
          <a:off x="1910403" y="1106653"/>
          <a:ext cx="1384240" cy="96892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2.- Diseño Lógico</a:t>
          </a:r>
        </a:p>
      </dsp:txBody>
      <dsp:txXfrm>
        <a:off x="1957710" y="1153960"/>
        <a:ext cx="1289626" cy="874309"/>
      </dsp:txXfrm>
    </dsp:sp>
    <dsp:sp modelId="{DEA13554-C77C-4D25-9533-E125C24CF9F8}">
      <dsp:nvSpPr>
        <dsp:cNvPr id="0" name=""/>
        <dsp:cNvSpPr/>
      </dsp:nvSpPr>
      <dsp:spPr>
        <a:xfrm>
          <a:off x="3301405" y="1199062"/>
          <a:ext cx="2052038" cy="783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Modelo Relacional</a:t>
          </a:r>
        </a:p>
      </dsp:txBody>
      <dsp:txXfrm>
        <a:off x="3301405" y="1199062"/>
        <a:ext cx="2052038" cy="783126"/>
      </dsp:txXfrm>
    </dsp:sp>
    <dsp:sp modelId="{5DCF857E-74E3-4B7D-8498-BE6CC56FECD5}">
      <dsp:nvSpPr>
        <dsp:cNvPr id="0" name=""/>
        <dsp:cNvSpPr/>
      </dsp:nvSpPr>
      <dsp:spPr>
        <a:xfrm>
          <a:off x="3417327" y="2195074"/>
          <a:ext cx="1384240" cy="96892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3.- Diseño Físico</a:t>
          </a:r>
        </a:p>
      </dsp:txBody>
      <dsp:txXfrm>
        <a:off x="3464634" y="2242381"/>
        <a:ext cx="1289626" cy="874309"/>
      </dsp:txXfrm>
    </dsp:sp>
    <dsp:sp modelId="{7B767760-38CC-4818-9E6F-0ABC4E734331}">
      <dsp:nvSpPr>
        <dsp:cNvPr id="0" name=""/>
        <dsp:cNvSpPr/>
      </dsp:nvSpPr>
      <dsp:spPr>
        <a:xfrm>
          <a:off x="4784544" y="2245186"/>
          <a:ext cx="1452701" cy="783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Modelo Físico</a:t>
          </a:r>
        </a:p>
      </dsp:txBody>
      <dsp:txXfrm>
        <a:off x="4784544" y="2245186"/>
        <a:ext cx="1452701" cy="783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04D7D-4B2E-3A40-A2E7-B0C0934C3470}" type="datetimeFigureOut">
              <a:rPr lang="es-CL" smtClean="0"/>
              <a:t>26-12-2019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3588D-5E30-CD40-ADA0-1AB7BBA133C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647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400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968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Se recomienda que los alumnos participen en esta actividad con la finalidad que el profesor pueda conocer los conceptos que ellos tienen.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3588D-5E30-CD40-ADA0-1AB7BBA133C7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6043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sz="1200" dirty="0"/>
              <a:t>Se explica que para cumplir con lo comentado se debe pasar por las etapas del ciclo de diseño de una base de datos contempla 3 principales etapas donde cada una tiene un entregable</a:t>
            </a:r>
          </a:p>
          <a:p>
            <a:endParaRPr lang="es-CL" dirty="0"/>
          </a:p>
          <a:p>
            <a:pPr lvl="0"/>
            <a:r>
              <a:rPr lang="es-ES" sz="1800" dirty="0"/>
              <a:t>1.-Diseño Conceptual</a:t>
            </a:r>
          </a:p>
          <a:p>
            <a:pPr lvl="1"/>
            <a:r>
              <a:rPr lang="es-ES" sz="1800" dirty="0"/>
              <a:t>Modelo Conceptual o Entidad-Relación</a:t>
            </a:r>
          </a:p>
          <a:p>
            <a:pPr lvl="0"/>
            <a:r>
              <a:rPr lang="es-ES" sz="1800" dirty="0"/>
              <a:t>2.- Diseño Lógico</a:t>
            </a:r>
          </a:p>
          <a:p>
            <a:pPr lvl="1"/>
            <a:r>
              <a:rPr lang="es-ES" sz="1800" dirty="0"/>
              <a:t>Modelo Relacional</a:t>
            </a:r>
          </a:p>
          <a:p>
            <a:pPr lvl="0"/>
            <a:r>
              <a:rPr lang="es-ES" sz="1800" dirty="0"/>
              <a:t>3.- Diseño Físico</a:t>
            </a:r>
          </a:p>
          <a:p>
            <a:pPr lvl="1"/>
            <a:r>
              <a:rPr lang="es-ES" sz="1800" dirty="0"/>
              <a:t>Modelo Físico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3588D-5E30-CD40-ADA0-1AB7BBA133C7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33074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Que es sustantivo:</a:t>
            </a:r>
          </a:p>
          <a:p>
            <a:r>
              <a:rPr lang="es-CL" dirty="0"/>
              <a:t>Tb. substantivo.</a:t>
            </a:r>
          </a:p>
          <a:p>
            <a:r>
              <a:rPr lang="es-CL" dirty="0"/>
              <a:t>1. adj. Que tiene existencia real, independiente, individual.</a:t>
            </a:r>
          </a:p>
          <a:p>
            <a:r>
              <a:rPr lang="es-CL" dirty="0"/>
              <a:t>2. adj. Importante, fundamental, esencial.</a:t>
            </a:r>
          </a:p>
          <a:p>
            <a:r>
              <a:rPr lang="es-CL" dirty="0"/>
              <a:t>3. m. Gram. nombre.</a:t>
            </a:r>
          </a:p>
          <a:p>
            <a:r>
              <a:rPr lang="es-CL" dirty="0"/>
              <a:t>4. f. Gram. oración subordinada sustantiva.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3588D-5E30-CD40-ADA0-1AB7BBA133C7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61917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3588D-5E30-CD40-ADA0-1AB7BBA133C7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07116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3588D-5E30-CD40-ADA0-1AB7BBA133C7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7001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¿Qué es una Entidad?</a:t>
            </a:r>
          </a:p>
          <a:p>
            <a:r>
              <a:rPr lang="es-ES_tradnl" dirty="0"/>
              <a:t>¿Qué es un Atributo?</a:t>
            </a:r>
          </a:p>
          <a:p>
            <a:r>
              <a:rPr lang="es-ES_tradnl" dirty="0"/>
              <a:t>¿Qué es una Relación?</a:t>
            </a:r>
          </a:p>
          <a:p>
            <a:r>
              <a:rPr lang="es-ES_tradnl" dirty="0"/>
              <a:t>¿Cómo identificar una entidad?</a:t>
            </a:r>
          </a:p>
          <a:p>
            <a:r>
              <a:rPr lang="es-ES_tradnl" dirty="0"/>
              <a:t>¿Cómo identificar un Atributo?</a:t>
            </a:r>
          </a:p>
          <a:p>
            <a:r>
              <a:rPr lang="es-ES_tradnl" dirty="0"/>
              <a:t>¿Cómo identificar una relación?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3588D-5E30-CD40-ADA0-1AB7BBA133C7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4074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9F03A-29BC-F942-B1C6-9CBADA8C5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E1EA71-BB75-E740-BD73-AA3B99F54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BF3234-C28D-3B4E-A204-63B43ED8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05F-A64D-F440-B924-1FBE05655439}" type="datetimeFigureOut">
              <a:rPr lang="es-CL" smtClean="0"/>
              <a:t>26-12-2019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63CB44-C58B-A046-A6D6-8645B4F0D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5CEA11-3982-934A-AF2B-956DCE83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61188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65AF4-25B2-A746-BCB8-E103E46D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94465D-CC55-7F48-AAEF-3BC57839F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39F664-B34F-9E4E-B6BF-25421327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05F-A64D-F440-B924-1FBE05655439}" type="datetimeFigureOut">
              <a:rPr lang="es-CL" smtClean="0"/>
              <a:t>26-12-2019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0E72A4-D3BC-304A-A28B-5FC21287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ADFA72-405D-1A4E-A4B0-496B2EF2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20091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D217FE-21E5-484A-9395-AFCE6C8D1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8644A1-FAE0-1E4C-A152-DFF250F04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5F6EC6-E28D-5D4A-BD48-4E95915E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05F-A64D-F440-B924-1FBE05655439}" type="datetimeFigureOut">
              <a:rPr lang="es-CL" smtClean="0"/>
              <a:t>26-12-2019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044368-4B99-6946-AF7B-DD141AF9D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5E1C57-EE49-5143-8FCE-1294B0E9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14715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1_Diapositiva de título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6172783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" y="11959"/>
            <a:ext cx="6024155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0165" y="212271"/>
            <a:ext cx="4997684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046267" y="5620875"/>
            <a:ext cx="48052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25033" y="2487700"/>
            <a:ext cx="65264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2846764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Encabezado de sección 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1" y="-124"/>
            <a:ext cx="6471553" cy="5740374"/>
            <a:chOff x="0" y="-126"/>
            <a:chExt cx="4554438" cy="5386482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0;p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DE3075">
              <a:alpha val="642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3759274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" name="Google Shape;86;p14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z="1200" smtClean="0"/>
              <a:pPr/>
              <a:t>‹Nº›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6803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4ED0DB-7AD7-8D46-945F-43C51FA8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CE05AC-E9FA-9D4F-881F-7866ED48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1B52AF-97B6-434A-A728-B284A6E2F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05F-A64D-F440-B924-1FBE05655439}" type="datetimeFigureOut">
              <a:rPr lang="es-CL" smtClean="0"/>
              <a:t>26-12-2019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28A696-8CB0-DC45-B3F6-92BA35698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66DC4F-A615-6146-B921-6801511B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38627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2F7A8-6D4A-8248-90BC-047B43B3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826776-482B-314E-A07E-E751392B3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A5167F-6B6C-0F48-8036-A580798A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05F-A64D-F440-B924-1FBE05655439}" type="datetimeFigureOut">
              <a:rPr lang="es-CL" smtClean="0"/>
              <a:t>26-12-2019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A48AB8-02DD-1042-86AA-C1931EE64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BE9897-931D-5F48-B51B-2DB7AE90C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0879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ADA792-4454-EB47-80AA-9EC05D99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25C770-E1C5-0947-9118-2C0319818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AEEC80F-D5E2-B740-9CED-2E6E3136B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F1E44C-C163-0C43-AD9B-AA1D4BB1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05F-A64D-F440-B924-1FBE05655439}" type="datetimeFigureOut">
              <a:rPr lang="es-CL" smtClean="0"/>
              <a:t>26-12-2019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C1A002-5939-9A44-A587-C534A5766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828352-95C5-BA48-B90A-5C3487D65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9854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E3856-8B70-144D-901F-FB715E92A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4CFC9F-EF81-4D49-BEF5-7B991ECF5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0D0D42-516D-7C4C-A1CE-D55E2D410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8620A6D-F300-5F47-B112-26DF208F6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9254A76-63DA-DE4B-9651-4CBB4F3FA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0B90C8C-5A4A-D440-BE99-CDB79467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05F-A64D-F440-B924-1FBE05655439}" type="datetimeFigureOut">
              <a:rPr lang="es-CL" smtClean="0"/>
              <a:t>26-12-2019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9201DA4-3597-724C-B3B6-4FECAD329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CCD524A-102C-E64E-897E-97D470FB1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48422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67230-0265-A94D-BECC-4E2B1A5B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07B3070-F802-0E49-9A33-A9B901EAA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05F-A64D-F440-B924-1FBE05655439}" type="datetimeFigureOut">
              <a:rPr lang="es-CL" smtClean="0"/>
              <a:t>26-12-2019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E3D637-5C2D-6D47-ABE5-3C28178F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CF3A90B-7CD4-F74D-910B-8EB21AB9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98871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B28B584-84C3-AA45-A6E6-E7401BEE8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05F-A64D-F440-B924-1FBE05655439}" type="datetimeFigureOut">
              <a:rPr lang="es-CL" smtClean="0"/>
              <a:t>26-12-2019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6479476-EA49-F044-9AAE-141F8B1C1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65FF45-EC00-AC4B-8BB6-47554F11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2908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A0ACB-B041-5741-BA79-0DBAF55DF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6322CF-E8AB-2E44-B119-B49B5F9B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3C69B0-84C0-E44E-A0B3-277726438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7CF8B5-77A8-5047-A257-8C4A9F920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05F-A64D-F440-B924-1FBE05655439}" type="datetimeFigureOut">
              <a:rPr lang="es-CL" smtClean="0"/>
              <a:t>26-12-2019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1A03EC-2F44-A54A-854A-0F0CD351D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617CC1-69AA-9E40-8B89-F91AA5F9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4599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D0B9EF-7B45-6449-9BD8-886BC8D5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13AE70-005F-AB40-86DF-FBD73AF02F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BC2DAC-AA7B-D64E-8BD7-3278F9052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9E491D-86E7-6D48-AC4D-BC0439224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05F-A64D-F440-B924-1FBE05655439}" type="datetimeFigureOut">
              <a:rPr lang="es-CL" smtClean="0"/>
              <a:t>26-12-2019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83BC41-5283-5D47-B4E2-F1BEB2DA2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F25E4B-4418-124B-8070-AE963AFDE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4053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39827FF-5CD5-4646-8476-D9C0B613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41C80F-4F7D-0B42-8646-AD341A8D8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A58EDB-3EA7-734F-9B00-C512D2235E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D405F-A64D-F440-B924-1FBE05655439}" type="datetimeFigureOut">
              <a:rPr lang="es-CL" smtClean="0"/>
              <a:t>26-12-2019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ADCB51-D5D9-0D46-939B-07AD26737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91203A-FE97-8F49-BA93-5C67721C2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01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5517775" y="2487700"/>
            <a:ext cx="6392574" cy="2891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r>
              <a:rPr lang="en-US" dirty="0"/>
              <a:t>MODELAMIENTO DE DATOS</a:t>
            </a:r>
            <a:endParaRPr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7910513" y="5620875"/>
            <a:ext cx="2502087" cy="873900"/>
          </a:xfrm>
          <a:prstGeom prst="roundRect">
            <a:avLst/>
          </a:prstGeom>
        </p:spPr>
        <p:txBody>
          <a:bodyPr spcFirstLastPara="1" vert="horz" wrap="square" lIns="91425" tIns="0" rIns="182875" bIns="0" rtlCol="0" anchor="t" anchorCtr="0">
            <a:noAutofit/>
          </a:bodyPr>
          <a:lstStyle/>
          <a:p>
            <a:pPr marL="0" indent="0" algn="ctr"/>
            <a:r>
              <a:rPr lang="en-US" sz="3600" dirty="0"/>
              <a:t>MDY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15029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5054" y="212725"/>
            <a:ext cx="6664125" cy="813000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Reconociendo Entidades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/>
              <a:t>Las entidades se pueden clasificar en:</a:t>
            </a:r>
          </a:p>
          <a:p>
            <a:r>
              <a:rPr lang="es-CL" dirty="0"/>
              <a:t>Entidad Principal o Fuerte: No depende de la existencia de otra entidad</a:t>
            </a:r>
          </a:p>
          <a:p>
            <a:r>
              <a:rPr lang="es-CL" dirty="0"/>
              <a:t>Entidad Característica o Débil: Depende de la existencia de una entidad fuerte</a:t>
            </a:r>
          </a:p>
          <a:p>
            <a:r>
              <a:rPr lang="es-CL" dirty="0"/>
              <a:t>Entidad Intersección: Depende de la existencia de dos o más entidades</a:t>
            </a:r>
          </a:p>
          <a:p>
            <a:pPr marL="0" indent="0">
              <a:buNone/>
            </a:pPr>
            <a:endParaRPr lang="es-CL" dirty="0"/>
          </a:p>
          <a:p>
            <a:endParaRPr lang="es-CL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575749"/>
              </p:ext>
            </p:extLst>
          </p:nvPr>
        </p:nvGraphicFramePr>
        <p:xfrm>
          <a:off x="863751" y="3547109"/>
          <a:ext cx="9923439" cy="191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190">
                  <a:extLst>
                    <a:ext uri="{9D8B030D-6E8A-4147-A177-3AD203B41FA5}">
                      <a16:colId xmlns:a16="http://schemas.microsoft.com/office/drawing/2014/main" val="4234657673"/>
                    </a:ext>
                  </a:extLst>
                </a:gridCol>
                <a:gridCol w="2379718">
                  <a:extLst>
                    <a:ext uri="{9D8B030D-6E8A-4147-A177-3AD203B41FA5}">
                      <a16:colId xmlns:a16="http://schemas.microsoft.com/office/drawing/2014/main" val="2471087398"/>
                    </a:ext>
                  </a:extLst>
                </a:gridCol>
                <a:gridCol w="5071531">
                  <a:extLst>
                    <a:ext uri="{9D8B030D-6E8A-4147-A177-3AD203B41FA5}">
                      <a16:colId xmlns:a16="http://schemas.microsoft.com/office/drawing/2014/main" val="4271812716"/>
                    </a:ext>
                  </a:extLst>
                </a:gridCol>
              </a:tblGrid>
              <a:tr h="346707">
                <a:tc>
                  <a:txBody>
                    <a:bodyPr/>
                    <a:lstStyle/>
                    <a:p>
                      <a:r>
                        <a:rPr lang="es-CL" dirty="0"/>
                        <a:t>Entidad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Tipo de Entidad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Relación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225838"/>
                  </a:ext>
                </a:extLst>
              </a:tr>
              <a:tr h="516767">
                <a:tc>
                  <a:txBody>
                    <a:bodyPr/>
                    <a:lstStyle/>
                    <a:p>
                      <a:r>
                        <a:rPr lang="es-CL" dirty="0"/>
                        <a:t>Cliente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Fuerte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Entidad CLIENTE</a:t>
                      </a:r>
                      <a:r>
                        <a:rPr lang="es-CL" baseline="0" dirty="0"/>
                        <a:t> puede existir por si sola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40396"/>
                  </a:ext>
                </a:extLst>
              </a:tr>
              <a:tr h="516767">
                <a:tc>
                  <a:txBody>
                    <a:bodyPr/>
                    <a:lstStyle/>
                    <a:p>
                      <a:r>
                        <a:rPr lang="es-CL" dirty="0"/>
                        <a:t>Saldo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Débil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Entidad SALDO depende de un cliente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017540"/>
                  </a:ext>
                </a:extLst>
              </a:tr>
              <a:tr h="516767">
                <a:tc>
                  <a:txBody>
                    <a:bodyPr/>
                    <a:lstStyle/>
                    <a:p>
                      <a:r>
                        <a:rPr lang="es-CL" dirty="0"/>
                        <a:t>Cliente-Saldo-Cuenta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Intersección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SALDO</a:t>
                      </a:r>
                      <a:r>
                        <a:rPr lang="es-CL" baseline="0" dirty="0"/>
                        <a:t> que un CLIENTE tiene en una CUENTA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14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067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2751" y="212725"/>
            <a:ext cx="6686428" cy="813000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Reconociendo Entidades</a:t>
            </a:r>
          </a:p>
        </p:txBody>
      </p:sp>
      <p:sp>
        <p:nvSpPr>
          <p:cNvPr id="4" name="Marcador de contenido 1"/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marR="0" lvl="0" indent="-4064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kern="1200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kern="1200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kern="1200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kern="1200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800" i="0" u="none" strike="noStrike" kern="1200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kern="1200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kern="1200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kern="1200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kern="1200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0" indent="0">
              <a:buFont typeface="Franklin Gothic"/>
              <a:buNone/>
            </a:pPr>
            <a:r>
              <a:rPr lang="es-CL" dirty="0"/>
              <a:t>Algunas entidades típicas son: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Persona	: sujeto que interviene o efectúa evento determinado en el negocio</a:t>
            </a:r>
          </a:p>
          <a:p>
            <a:pPr marL="0" indent="0">
              <a:buFont typeface="Franklin Gothic"/>
              <a:buNone/>
            </a:pPr>
            <a:endParaRPr lang="es-CL" dirty="0"/>
          </a:p>
          <a:p>
            <a:pPr>
              <a:buFont typeface="Wingdings" panose="05000000000000000000" pitchFamily="2" charset="2"/>
              <a:buChar char="§"/>
            </a:pPr>
            <a:endParaRPr lang="es-CL" dirty="0"/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Concepto: es un término empleado para clasificar, calificar o medir otra entidad.</a:t>
            </a:r>
          </a:p>
          <a:p>
            <a:pPr>
              <a:buFont typeface="Wingdings" panose="05000000000000000000" pitchFamily="2" charset="2"/>
              <a:buChar char="§"/>
            </a:pPr>
            <a:endParaRPr lang="es-CL" dirty="0"/>
          </a:p>
          <a:p>
            <a:pPr>
              <a:buFont typeface="Wingdings" panose="05000000000000000000" pitchFamily="2" charset="2"/>
              <a:buChar char="§"/>
            </a:pPr>
            <a:endParaRPr lang="es-CL" dirty="0"/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Evento: son acciones efectuadas por las persona y que afectan a los objetos.</a:t>
            </a:r>
          </a:p>
        </p:txBody>
      </p:sp>
      <p:pic>
        <p:nvPicPr>
          <p:cNvPr id="5" name="Picture 7" descr="Screenshot - 23-08-2012 , 13_06_5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9215" y="2472472"/>
            <a:ext cx="6637337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 descr="Screenshot - 23-08-2012 , 13_20_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428" y="3837840"/>
            <a:ext cx="531495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9" descr="Screenshot - 23-08-2012 , 13_27_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9962" y="5230504"/>
            <a:ext cx="54959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6131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3902" y="212725"/>
            <a:ext cx="6675277" cy="813000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Reconociendo Entidades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Objeto/Cosa: son entes tangibles.</a:t>
            </a:r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endParaRPr lang="es-CL" dirty="0"/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Lugar: la ubicación de las objetos y personas.</a:t>
            </a:r>
          </a:p>
          <a:p>
            <a:pPr>
              <a:buFont typeface="Wingdings" panose="05000000000000000000" pitchFamily="2" charset="2"/>
              <a:buChar char="§"/>
            </a:pPr>
            <a:endParaRPr lang="es-CL" dirty="0"/>
          </a:p>
          <a:p>
            <a:pPr>
              <a:buFont typeface="Wingdings" panose="05000000000000000000" pitchFamily="2" charset="2"/>
              <a:buChar char="§"/>
            </a:pPr>
            <a:endParaRPr lang="es-CL" dirty="0"/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Organización: estructura de una organización.</a:t>
            </a:r>
          </a:p>
          <a:p>
            <a:endParaRPr lang="es-CL" dirty="0"/>
          </a:p>
        </p:txBody>
      </p:sp>
      <p:pic>
        <p:nvPicPr>
          <p:cNvPr id="4" name="Picture 11" descr="Screenshot - 23-08-2012 , 13_16_0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2329" y="1777336"/>
            <a:ext cx="527685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Screenshot - 23-08-2012 , 13_13_2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8075" y="3226982"/>
            <a:ext cx="39528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 descr="Screenshot - 23-08-2012 , 13_22_3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0933" y="4567041"/>
            <a:ext cx="39433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605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212725"/>
            <a:ext cx="6697579" cy="813000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Reconociendo Entidades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/>
              <a:t>Muchas veces las entidades se nombran en los requerimientos o reglas de negocio, pero también existe la posibilidad que no sean nombradas pero si se tengan que considerar en el modelo porque son esenciales para alguno de los requerimientos.</a:t>
            </a:r>
          </a:p>
          <a:p>
            <a:pPr marL="0" indent="0">
              <a:buNone/>
            </a:pPr>
            <a:r>
              <a:rPr lang="es-CL" dirty="0"/>
              <a:t>Es por eso que antes de asegurar la existencia de algunas entidades hay que hacer las siguientes preguntas:</a:t>
            </a:r>
          </a:p>
          <a:p>
            <a:pPr indent="-457200">
              <a:buFont typeface="+mj-lt"/>
              <a:buAutoNum type="arabicPeriod"/>
            </a:pPr>
            <a:r>
              <a:rPr lang="es-CL" dirty="0"/>
              <a:t>¿Esta entidad es importante para el negocio o tiene atributos que lo sean?</a:t>
            </a:r>
          </a:p>
          <a:p>
            <a:pPr marL="0" indent="0">
              <a:buNone/>
            </a:pPr>
            <a:endParaRPr lang="es-CL" dirty="0"/>
          </a:p>
          <a:p>
            <a:pPr indent="-457200">
              <a:buFont typeface="+mj-lt"/>
              <a:buAutoNum type="arabicPeriod" startAt="2"/>
            </a:pPr>
            <a:r>
              <a:rPr lang="es-CL" dirty="0"/>
              <a:t>¿Están disponibles todas las instancias existentes o válidas de esta entidad?</a:t>
            </a:r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r>
              <a:rPr lang="es-CL" dirty="0"/>
              <a:t>Si el diseñador no tiene las respuesta es válido resolverlas con el experto del negocio.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31290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38250" y="212725"/>
            <a:ext cx="6830929" cy="813000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Reconociendo Entidades</a:t>
            </a:r>
            <a:endParaRPr lang="es-C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CL" dirty="0"/>
              <a:t>Es una propiedad o característica de una entidad. El nombre del atributo debe escribir en singular y en minúscula.</a:t>
            </a:r>
          </a:p>
          <a:p>
            <a:pPr marL="0" indent="0" algn="just">
              <a:buNone/>
            </a:pPr>
            <a:r>
              <a:rPr lang="es-CL" dirty="0"/>
              <a:t>Cuando su valor es necesario para cumplir con los requerimientos,  diremos que el valor a almacenar es </a:t>
            </a:r>
            <a:r>
              <a:rPr lang="es-CL" b="1" dirty="0"/>
              <a:t>mandatorio (*)</a:t>
            </a:r>
            <a:r>
              <a:rPr lang="es-CL" dirty="0"/>
              <a:t> y si el valor no está disponible o no es conocido al momento de hacer el registro, diremos que es </a:t>
            </a:r>
            <a:r>
              <a:rPr lang="es-CL" b="1" dirty="0"/>
              <a:t>opcional</a:t>
            </a:r>
            <a:r>
              <a:rPr lang="es-CL" dirty="0"/>
              <a:t> </a:t>
            </a:r>
            <a:r>
              <a:rPr lang="es-CL" b="1" dirty="0"/>
              <a:t>(</a:t>
            </a:r>
            <a:r>
              <a:rPr lang="es-CL" b="1" dirty="0">
                <a:latin typeface="Wingdings" panose="05000000000000000000" pitchFamily="2" charset="2"/>
              </a:rPr>
              <a:t>¡</a:t>
            </a:r>
            <a:r>
              <a:rPr lang="es-CL" b="1" dirty="0"/>
              <a:t>)</a:t>
            </a:r>
            <a:endParaRPr lang="es-MX" b="1" dirty="0">
              <a:latin typeface="Wingdings 2" panose="05020102010507070707" pitchFamily="18" charset="2"/>
            </a:endParaRPr>
          </a:p>
          <a:p>
            <a:endParaRPr lang="es-CL" dirty="0"/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43" y="4057419"/>
            <a:ext cx="4509021" cy="16745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474" y="3899776"/>
            <a:ext cx="5215387" cy="187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09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52550" y="212725"/>
            <a:ext cx="6716629" cy="813000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Atributo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Cada entidad puede tener muchas ocurrencias o instancias, por ejemplo la entidad auto tiene las siguientes instancias:</a:t>
            </a:r>
          </a:p>
          <a:p>
            <a:endParaRPr lang="es-CL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3085"/>
              </p:ext>
            </p:extLst>
          </p:nvPr>
        </p:nvGraphicFramePr>
        <p:xfrm>
          <a:off x="4926859" y="3768787"/>
          <a:ext cx="3835020" cy="1447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1821">
                  <a:extLst>
                    <a:ext uri="{9D8B030D-6E8A-4147-A177-3AD203B41FA5}">
                      <a16:colId xmlns:a16="http://schemas.microsoft.com/office/drawing/2014/main" val="1479011111"/>
                    </a:ext>
                  </a:extLst>
                </a:gridCol>
                <a:gridCol w="1023582">
                  <a:extLst>
                    <a:ext uri="{9D8B030D-6E8A-4147-A177-3AD203B41FA5}">
                      <a16:colId xmlns:a16="http://schemas.microsoft.com/office/drawing/2014/main" val="1413705075"/>
                    </a:ext>
                  </a:extLst>
                </a:gridCol>
                <a:gridCol w="859809">
                  <a:extLst>
                    <a:ext uri="{9D8B030D-6E8A-4147-A177-3AD203B41FA5}">
                      <a16:colId xmlns:a16="http://schemas.microsoft.com/office/drawing/2014/main" val="2471390433"/>
                    </a:ext>
                  </a:extLst>
                </a:gridCol>
                <a:gridCol w="859808">
                  <a:extLst>
                    <a:ext uri="{9D8B030D-6E8A-4147-A177-3AD203B41FA5}">
                      <a16:colId xmlns:a16="http://schemas.microsoft.com/office/drawing/2014/main" val="1467311398"/>
                    </a:ext>
                  </a:extLst>
                </a:gridCol>
              </a:tblGrid>
              <a:tr h="289515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NumChasis</a:t>
                      </a:r>
                      <a:endParaRPr lang="es-C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Marca</a:t>
                      </a:r>
                      <a:endParaRPr lang="es-C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Modelo</a:t>
                      </a:r>
                      <a:endParaRPr lang="es-C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Año</a:t>
                      </a:r>
                      <a:endParaRPr lang="es-C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799095"/>
                  </a:ext>
                </a:extLst>
              </a:tr>
              <a:tr h="289515">
                <a:tc>
                  <a:txBody>
                    <a:bodyPr/>
                    <a:lstStyle/>
                    <a:p>
                      <a:pPr algn="l" fontAlgn="b"/>
                      <a:r>
                        <a:rPr lang="es-CL" sz="1800" u="none" strike="noStrike" dirty="0">
                          <a:effectLst/>
                        </a:rPr>
                        <a:t>R045112</a:t>
                      </a:r>
                      <a:endParaRPr lang="es-C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800" u="none" strike="noStrike" dirty="0">
                          <a:effectLst/>
                        </a:rPr>
                        <a:t>SUBARU</a:t>
                      </a:r>
                      <a:endParaRPr lang="es-C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800" u="none" strike="noStrike" dirty="0">
                          <a:effectLst/>
                        </a:rPr>
                        <a:t>WRX</a:t>
                      </a:r>
                      <a:endParaRPr lang="es-C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800" u="none" strike="noStrike" dirty="0">
                          <a:effectLst/>
                        </a:rPr>
                        <a:t>2018</a:t>
                      </a:r>
                      <a:endParaRPr lang="es-C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0281136"/>
                  </a:ext>
                </a:extLst>
              </a:tr>
              <a:tr h="289515">
                <a:tc>
                  <a:txBody>
                    <a:bodyPr/>
                    <a:lstStyle/>
                    <a:p>
                      <a:pPr algn="l" fontAlgn="b"/>
                      <a:r>
                        <a:rPr lang="es-CL" sz="1800" u="none" strike="noStrike" dirty="0">
                          <a:effectLst/>
                        </a:rPr>
                        <a:t>R265087</a:t>
                      </a:r>
                      <a:endParaRPr lang="es-C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800" u="none" strike="noStrike" dirty="0">
                          <a:effectLst/>
                        </a:rPr>
                        <a:t>SUZUKI</a:t>
                      </a:r>
                      <a:endParaRPr lang="es-C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800" u="none" strike="noStrike">
                          <a:effectLst/>
                        </a:rPr>
                        <a:t>SWIFT</a:t>
                      </a:r>
                      <a:endParaRPr lang="es-C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800" u="none" strike="noStrike" dirty="0">
                          <a:effectLst/>
                        </a:rPr>
                        <a:t>2016</a:t>
                      </a:r>
                      <a:endParaRPr lang="es-C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5354629"/>
                  </a:ext>
                </a:extLst>
              </a:tr>
              <a:tr h="289515">
                <a:tc>
                  <a:txBody>
                    <a:bodyPr/>
                    <a:lstStyle/>
                    <a:p>
                      <a:pPr algn="l" fontAlgn="b"/>
                      <a:r>
                        <a:rPr lang="es-CL" sz="1800" u="none" strike="noStrike">
                          <a:effectLst/>
                        </a:rPr>
                        <a:t>X243099</a:t>
                      </a:r>
                      <a:endParaRPr lang="es-C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800" u="none" strike="noStrike">
                          <a:effectLst/>
                        </a:rPr>
                        <a:t>SUZUKI</a:t>
                      </a:r>
                      <a:endParaRPr lang="es-C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800" u="none" strike="noStrike">
                          <a:effectLst/>
                        </a:rPr>
                        <a:t>JIMNY</a:t>
                      </a:r>
                      <a:endParaRPr lang="es-C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800" u="none" strike="noStrike">
                          <a:effectLst/>
                        </a:rPr>
                        <a:t>2012</a:t>
                      </a:r>
                      <a:endParaRPr lang="es-C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1879031"/>
                  </a:ext>
                </a:extLst>
              </a:tr>
              <a:tr h="289515">
                <a:tc>
                  <a:txBody>
                    <a:bodyPr/>
                    <a:lstStyle/>
                    <a:p>
                      <a:pPr algn="l" fontAlgn="b"/>
                      <a:r>
                        <a:rPr lang="es-CL" sz="1800" u="none" strike="noStrike" dirty="0">
                          <a:effectLst/>
                        </a:rPr>
                        <a:t>R260285</a:t>
                      </a:r>
                      <a:endParaRPr lang="es-C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800" u="none" strike="noStrike">
                          <a:effectLst/>
                        </a:rPr>
                        <a:t>SUZUKI</a:t>
                      </a:r>
                      <a:endParaRPr lang="es-C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800" u="none" strike="noStrike">
                          <a:effectLst/>
                        </a:rPr>
                        <a:t>SWIFT</a:t>
                      </a:r>
                      <a:endParaRPr lang="es-C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800" u="none" strike="noStrike" dirty="0">
                          <a:effectLst/>
                        </a:rPr>
                        <a:t>2005</a:t>
                      </a:r>
                      <a:endParaRPr lang="es-C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8092570"/>
                  </a:ext>
                </a:extLst>
              </a:tr>
            </a:tbl>
          </a:graphicData>
        </a:graphic>
      </p:graphicFrame>
      <p:sp>
        <p:nvSpPr>
          <p:cNvPr id="5" name="Cerrar llave 4"/>
          <p:cNvSpPr/>
          <p:nvPr/>
        </p:nvSpPr>
        <p:spPr>
          <a:xfrm rot="10800000">
            <a:off x="4572016" y="3521125"/>
            <a:ext cx="341194" cy="1569493"/>
          </a:xfrm>
          <a:prstGeom prst="rightBrace">
            <a:avLst>
              <a:gd name="adj1" fmla="val 8333"/>
              <a:gd name="adj2" fmla="val 4913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CuadroTexto 5"/>
          <p:cNvSpPr txBox="1"/>
          <p:nvPr/>
        </p:nvSpPr>
        <p:spPr>
          <a:xfrm>
            <a:off x="3166295" y="4107979"/>
            <a:ext cx="147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Entidad Auto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8980237" y="3930559"/>
            <a:ext cx="3957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H="1" flipV="1">
            <a:off x="5349932" y="3220872"/>
            <a:ext cx="2275" cy="357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4931407" y="2884230"/>
            <a:ext cx="112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Atributo 1</a:t>
            </a:r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8341067" y="3236795"/>
            <a:ext cx="2275" cy="357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7847472" y="2900153"/>
            <a:ext cx="120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Atributo M</a:t>
            </a:r>
          </a:p>
        </p:txBody>
      </p:sp>
      <p:cxnSp>
        <p:nvCxnSpPr>
          <p:cNvPr id="12" name="Conector recto de flecha 11"/>
          <p:cNvCxnSpPr/>
          <p:nvPr/>
        </p:nvCxnSpPr>
        <p:spPr>
          <a:xfrm>
            <a:off x="8982512" y="4792643"/>
            <a:ext cx="3957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/>
          <a:srcRect l="54937"/>
          <a:stretch/>
        </p:blipFill>
        <p:spPr>
          <a:xfrm>
            <a:off x="996286" y="3413891"/>
            <a:ext cx="2238233" cy="178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16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0650" y="212725"/>
            <a:ext cx="6678529" cy="813000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Atributo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spcBef>
                <a:spcPts val="0"/>
              </a:spcBef>
              <a:buNone/>
            </a:pPr>
            <a:r>
              <a:rPr lang="es-CL" dirty="0"/>
              <a:t>Cada instancia u ocurrencia de la entidad debe ser identificable de forma única por uno o más atributos mandatorios. Se representa con el símbolo # anterior al nombre.</a:t>
            </a:r>
          </a:p>
          <a:p>
            <a:pPr marL="0" indent="0" algn="just">
              <a:spcBef>
                <a:spcPts val="0"/>
              </a:spcBef>
              <a:buNone/>
            </a:pPr>
            <a:endParaRPr lang="es-CL" dirty="0"/>
          </a:p>
          <a:p>
            <a:pPr marL="0" indent="0" algn="just">
              <a:spcBef>
                <a:spcPts val="0"/>
              </a:spcBef>
              <a:buNone/>
            </a:pPr>
            <a:r>
              <a:rPr lang="es-CL" dirty="0"/>
              <a:t>Dado lo anterior el identificador único siempre debe ser mandatorio de lo contrario no tendríamos como identificar una única instancia, es decir, no sería un atributo único</a:t>
            </a:r>
          </a:p>
          <a:p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135" y="3524233"/>
            <a:ext cx="1247982" cy="69010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368152" y="4396096"/>
            <a:ext cx="1799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X243099</a:t>
            </a:r>
          </a:p>
          <a:p>
            <a:r>
              <a:rPr lang="es-CL" sz="1400" dirty="0"/>
              <a:t>SUZUKI</a:t>
            </a:r>
          </a:p>
          <a:p>
            <a:r>
              <a:rPr lang="es-CL" sz="1400" dirty="0"/>
              <a:t>JIMNY</a:t>
            </a:r>
          </a:p>
          <a:p>
            <a:r>
              <a:rPr lang="es-CL" sz="1400" dirty="0"/>
              <a:t>2012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93"/>
          <a:stretch/>
        </p:blipFill>
        <p:spPr>
          <a:xfrm>
            <a:off x="3032855" y="4515279"/>
            <a:ext cx="1359127" cy="75895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842898" y="3362657"/>
            <a:ext cx="998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R265087</a:t>
            </a:r>
          </a:p>
          <a:p>
            <a:r>
              <a:rPr lang="es-CL" sz="1400" dirty="0"/>
              <a:t>SUZUKI</a:t>
            </a:r>
          </a:p>
          <a:p>
            <a:r>
              <a:rPr lang="es-CL" sz="1400" dirty="0"/>
              <a:t>SWIFT</a:t>
            </a:r>
          </a:p>
          <a:p>
            <a:r>
              <a:rPr lang="es-CL" sz="1400" dirty="0"/>
              <a:t>2016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377" y="5500298"/>
            <a:ext cx="1430717" cy="671739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5007104" y="5329017"/>
            <a:ext cx="1107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R045112</a:t>
            </a:r>
          </a:p>
          <a:p>
            <a:r>
              <a:rPr lang="es-CL" sz="1400" dirty="0"/>
              <a:t>SUBARU</a:t>
            </a:r>
          </a:p>
          <a:p>
            <a:r>
              <a:rPr lang="es-CL" sz="1400" dirty="0"/>
              <a:t>WRX</a:t>
            </a:r>
          </a:p>
          <a:p>
            <a:r>
              <a:rPr lang="es-CL" sz="1400" dirty="0"/>
              <a:t>2018</a:t>
            </a:r>
          </a:p>
        </p:txBody>
      </p:sp>
      <p:sp>
        <p:nvSpPr>
          <p:cNvPr id="11" name="Abrir llave 10"/>
          <p:cNvSpPr/>
          <p:nvPr/>
        </p:nvSpPr>
        <p:spPr>
          <a:xfrm rot="10800000">
            <a:off x="6721630" y="3441619"/>
            <a:ext cx="740228" cy="30480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048" y="4475492"/>
            <a:ext cx="1090555" cy="679677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6277321" y="4368801"/>
            <a:ext cx="899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R260285</a:t>
            </a:r>
          </a:p>
          <a:p>
            <a:r>
              <a:rPr lang="es-CL" sz="1400" dirty="0"/>
              <a:t>SUZUKI</a:t>
            </a:r>
          </a:p>
          <a:p>
            <a:r>
              <a:rPr lang="es-CL" sz="1400" dirty="0"/>
              <a:t>SWIFT</a:t>
            </a:r>
          </a:p>
          <a:p>
            <a:r>
              <a:rPr lang="es-CL" sz="1400" dirty="0"/>
              <a:t>2005</a:t>
            </a:r>
          </a:p>
        </p:txBody>
      </p:sp>
      <p:sp>
        <p:nvSpPr>
          <p:cNvPr id="14" name="Abrir llave 13"/>
          <p:cNvSpPr/>
          <p:nvPr/>
        </p:nvSpPr>
        <p:spPr>
          <a:xfrm>
            <a:off x="2854442" y="3438152"/>
            <a:ext cx="740228" cy="3098801"/>
          </a:xfrm>
          <a:prstGeom prst="leftBrace">
            <a:avLst>
              <a:gd name="adj1" fmla="val 8333"/>
              <a:gd name="adj2" fmla="val 2313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10"/>
          <a:stretch/>
        </p:blipFill>
        <p:spPr>
          <a:xfrm>
            <a:off x="7486367" y="3085241"/>
            <a:ext cx="4364440" cy="58600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45" b="9395"/>
          <a:stretch/>
        </p:blipFill>
        <p:spPr>
          <a:xfrm>
            <a:off x="7324870" y="5063319"/>
            <a:ext cx="4364440" cy="477671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7342496" y="5560163"/>
            <a:ext cx="4492389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CL" sz="1600" dirty="0"/>
              <a:t>La marca, el modelo y el año son datos requeridos y necesarios para poder definir en el caso del ejemplo el valor de la prima del seguro en función de la siniestralidad que los autos tienen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7369792" y="3606258"/>
            <a:ext cx="4408227" cy="11387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CL" sz="1600" dirty="0"/>
              <a:t>El único atributo que se identifica como único porque no se repite es el Número de Chasis, ya que es un código que todos los autos tienen </a:t>
            </a:r>
            <a:r>
              <a:rPr lang="es-CL" dirty="0"/>
              <a:t>y </a:t>
            </a:r>
            <a:r>
              <a:rPr lang="es-CL" sz="1600" dirty="0"/>
              <a:t>que no se puede repetir en otro auto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7"/>
          <a:srcRect l="54937"/>
          <a:stretch/>
        </p:blipFill>
        <p:spPr>
          <a:xfrm>
            <a:off x="723331" y="3258331"/>
            <a:ext cx="2238233" cy="178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24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0650" y="212725"/>
            <a:ext cx="6678529" cy="813000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Relaciones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/>
              <a:t>Relaciones:</a:t>
            </a:r>
          </a:p>
          <a:p>
            <a:pPr marL="0" indent="0" algn="just">
              <a:buNone/>
            </a:pPr>
            <a:r>
              <a:rPr lang="es-CL" dirty="0"/>
              <a:t>Las entidades deben estar relacionadas entre sí para mostrar las interacciones lógicas las cuales pueden ser de tres tipos: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CL" dirty="0"/>
              <a:t>1 a 1: las entidades que intervienen se relacionan una a una (</a:t>
            </a:r>
            <a:r>
              <a:rPr lang="es-CL" dirty="0" err="1"/>
              <a:t>Ej</a:t>
            </a:r>
            <a:r>
              <a:rPr lang="es-CL" dirty="0"/>
              <a:t>: la entidad hombre con la entidad mujer se relacionan a través de la relación </a:t>
            </a:r>
            <a:r>
              <a:rPr lang="es-CL" b="1" u="sng" dirty="0"/>
              <a:t>matrimonio</a:t>
            </a:r>
            <a:r>
              <a:rPr lang="es-CL" dirty="0"/>
              <a:t>)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s-CL" dirty="0"/>
          </a:p>
          <a:p>
            <a:pPr algn="just">
              <a:buFont typeface="Wingdings" panose="05000000000000000000" pitchFamily="2" charset="2"/>
              <a:buChar char="§"/>
            </a:pPr>
            <a:endParaRPr lang="es-CL" dirty="0"/>
          </a:p>
          <a:p>
            <a:pPr algn="just">
              <a:buFont typeface="Wingdings" panose="05000000000000000000" pitchFamily="2" charset="2"/>
              <a:buChar char="§"/>
            </a:pPr>
            <a:endParaRPr lang="es-CL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s-CL" dirty="0"/>
              <a:t>1 a N: una ocurrencia de la primera entidad puede estar relacionada con muchas de la segunda entidad (</a:t>
            </a:r>
            <a:r>
              <a:rPr lang="es-CL" dirty="0" err="1"/>
              <a:t>Ej</a:t>
            </a:r>
            <a:r>
              <a:rPr lang="es-CL" dirty="0"/>
              <a:t>: la entidad colegio se relaciona con la entidad profesor porque en un colegio se </a:t>
            </a:r>
            <a:r>
              <a:rPr lang="es-CL" b="1" u="sng" dirty="0"/>
              <a:t>contratan</a:t>
            </a:r>
            <a:r>
              <a:rPr lang="es-CL" dirty="0"/>
              <a:t> muchos profesores)</a:t>
            </a:r>
          </a:p>
          <a:p>
            <a:pPr marL="0" indent="0" algn="just">
              <a:buNone/>
            </a:pPr>
            <a:endParaRPr lang="es-CL" sz="2800" dirty="0"/>
          </a:p>
          <a:p>
            <a:pPr marL="0" indent="0">
              <a:buNone/>
            </a:pPr>
            <a:endParaRPr lang="es-CL" dirty="0"/>
          </a:p>
          <a:p>
            <a:pPr marL="0" indent="0" algn="just">
              <a:buNone/>
            </a:pPr>
            <a:endParaRPr lang="es-CL" sz="2800" dirty="0"/>
          </a:p>
          <a:p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b="8679"/>
          <a:stretch/>
        </p:blipFill>
        <p:spPr>
          <a:xfrm>
            <a:off x="4318023" y="3286623"/>
            <a:ext cx="3996915" cy="11488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027" y="5486100"/>
            <a:ext cx="3737899" cy="106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30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212725"/>
            <a:ext cx="6697579" cy="813000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Relaciones</a:t>
            </a:r>
            <a:endParaRPr lang="es-C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M a N: cada ocurrencia, en cualquiera de las dos entidades de la relación, puede estar asociada con muchas (N) de la otra y viceversa (</a:t>
            </a:r>
            <a:r>
              <a:rPr lang="es-CL" dirty="0" err="1"/>
              <a:t>Ej</a:t>
            </a:r>
            <a:r>
              <a:rPr lang="es-CL" dirty="0"/>
              <a:t>: la entidad alumno y la entidad asignatura se relacionan a través de </a:t>
            </a:r>
            <a:r>
              <a:rPr lang="es-CL" b="1" u="sng" dirty="0"/>
              <a:t>matrícula</a:t>
            </a:r>
            <a:r>
              <a:rPr lang="es-CL" dirty="0"/>
              <a:t>)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939" y="3181170"/>
            <a:ext cx="4376121" cy="121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3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0650" y="212725"/>
            <a:ext cx="6678529" cy="813000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Importancia de esta etapa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/>
              <a:t>Esta etapa es una de la más importante del diseño, ya que define los cimientos de la completitud, escalabilidad y eficiencia del modelo.</a:t>
            </a:r>
          </a:p>
          <a:p>
            <a:pPr marL="0" indent="0">
              <a:buNone/>
            </a:pPr>
            <a:r>
              <a:rPr lang="es-CL" dirty="0"/>
              <a:t>En este modelo se deben realizar las correcciones que sean necesarias para cumplir con las expectativas de los usuarios, ya que si existiese un error en etapas posteriores debido a una mala definición del modelo conceptual, podría desviar en gran proporción el proyecto.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FBB306-4821-4310-BE93-0D294A229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0" y="3756456"/>
            <a:ext cx="3901440" cy="25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10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1215483" y="3476150"/>
            <a:ext cx="9308892" cy="16032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Entidades, Atributos y Relaciones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706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3500" y="212725"/>
            <a:ext cx="6735679" cy="813000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Resumen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-406400">
              <a:spcBef>
                <a:spcPts val="1000"/>
              </a:spcBef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CL" sz="2400" dirty="0"/>
              <a:t>En esta clase logramos identificar y conocer los distintos tipos de entidades y sus atributos. Además de conocer los tipos de relaciones que pueden tener.</a:t>
            </a:r>
          </a:p>
          <a:p>
            <a:endParaRPr lang="es-CL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172663132"/>
              </p:ext>
            </p:extLst>
          </p:nvPr>
        </p:nvGraphicFramePr>
        <p:xfrm>
          <a:off x="5378596" y="2816996"/>
          <a:ext cx="6434782" cy="3182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lipse 4"/>
          <p:cNvSpPr/>
          <p:nvPr/>
        </p:nvSpPr>
        <p:spPr>
          <a:xfrm>
            <a:off x="5288715" y="2712803"/>
            <a:ext cx="4428491" cy="109492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981" y="2479201"/>
            <a:ext cx="2652662" cy="8508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6440" y="3463048"/>
            <a:ext cx="2475433" cy="8891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3329" y="4707198"/>
            <a:ext cx="3034140" cy="1018168"/>
          </a:xfrm>
          <a:prstGeom prst="rect">
            <a:avLst/>
          </a:prstGeom>
        </p:spPr>
      </p:pic>
      <p:sp>
        <p:nvSpPr>
          <p:cNvPr id="9" name="Flecha curvada hacia la derecha 8"/>
          <p:cNvSpPr/>
          <p:nvPr/>
        </p:nvSpPr>
        <p:spPr>
          <a:xfrm rot="20114352">
            <a:off x="1255594" y="3330053"/>
            <a:ext cx="423081" cy="750627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0" name="Flecha curvada hacia la derecha 9"/>
          <p:cNvSpPr/>
          <p:nvPr/>
        </p:nvSpPr>
        <p:spPr>
          <a:xfrm rot="20114352">
            <a:off x="2008496" y="4546979"/>
            <a:ext cx="423081" cy="750627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355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444A5-CB41-B24A-9B06-C11BC849D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27013"/>
            <a:ext cx="6483266" cy="813000"/>
          </a:xfrm>
        </p:spPr>
        <p:txBody>
          <a:bodyPr/>
          <a:lstStyle/>
          <a:p>
            <a:r>
              <a:rPr lang="es-CL" sz="3200" dirty="0">
                <a:solidFill>
                  <a:schemeClr val="bg1"/>
                </a:solidFill>
              </a:rPr>
              <a:t>Conclusión/Aprendizajes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EA6247-74D3-E441-A4B1-0FE745235E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Entidad es una “cosa”, "objeto" o "concepto" del mundo real con existencia independiente que debe ser modelado en nuestro MER.</a:t>
            </a:r>
          </a:p>
          <a:p>
            <a:r>
              <a:rPr lang="es-ES" dirty="0"/>
              <a:t>Los atributos son las características que definen o identifican a una entidad.</a:t>
            </a:r>
          </a:p>
          <a:p>
            <a:r>
              <a:rPr lang="es-CL" dirty="0"/>
              <a:t>Las relaciones son las conexiones que nos permitirán enlazar, conectar de forma lógica las entidades para posterior mostrar las interacciones lógicas de nuestro sistema.</a:t>
            </a:r>
          </a:p>
          <a:p>
            <a:endParaRPr lang="es-ES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5794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205" y="212725"/>
            <a:ext cx="6652974" cy="813000"/>
          </a:xfrm>
        </p:spPr>
        <p:txBody>
          <a:bodyPr/>
          <a:lstStyle/>
          <a:p>
            <a:r>
              <a:rPr lang="es-ES_tradnl" dirty="0">
                <a:solidFill>
                  <a:schemeClr val="bg1"/>
                </a:solidFill>
              </a:rPr>
              <a:t>Conocimientos previos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¿Qué es una Entidad?</a:t>
            </a:r>
          </a:p>
          <a:p>
            <a:r>
              <a:rPr lang="es-ES_tradnl" dirty="0"/>
              <a:t>¿Qué es un Atributo?</a:t>
            </a:r>
          </a:p>
          <a:p>
            <a:r>
              <a:rPr lang="es-ES_tradnl" dirty="0"/>
              <a:t>¿Qué es una Relación?</a:t>
            </a:r>
          </a:p>
          <a:p>
            <a:r>
              <a:rPr lang="es-ES_tradnl" dirty="0"/>
              <a:t>¿Cómo identificar una entidad?</a:t>
            </a:r>
          </a:p>
          <a:p>
            <a:r>
              <a:rPr lang="es-ES_tradnl" dirty="0"/>
              <a:t>¿Cómo identificar un Atributo?</a:t>
            </a:r>
          </a:p>
          <a:p>
            <a:r>
              <a:rPr lang="es-ES_tradnl" dirty="0"/>
              <a:t>¿Cómo identificar una relación?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223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5054" y="212725"/>
            <a:ext cx="6664125" cy="813000"/>
          </a:xfrm>
        </p:spPr>
        <p:txBody>
          <a:bodyPr/>
          <a:lstStyle/>
          <a:p>
            <a:r>
              <a:rPr lang="es-CL" sz="4000" dirty="0">
                <a:solidFill>
                  <a:schemeClr val="bg1"/>
                </a:solidFill>
              </a:rPr>
              <a:t>Diseño de una Base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El constante desafío de crecer, evolucionar y mejorar dentro de una empresa u organización, afecta directamente la gestión de los datos, por lo cual se requiere de un proceso continuo de mantención y mejoras. Para esto se requiere profesionales, herramientas (hardware y software) como también una metodología que entreguen aseguramiento en la calidad, completitud y eficacia que se requiera en los datos.</a:t>
            </a: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107059446"/>
              </p:ext>
            </p:extLst>
          </p:nvPr>
        </p:nvGraphicFramePr>
        <p:xfrm>
          <a:off x="1226634" y="3176396"/>
          <a:ext cx="5280854" cy="3703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Resultado de imagen para etapas del diseño de una base de dato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55" y="3672864"/>
            <a:ext cx="10668290" cy="268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465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2751" y="212725"/>
            <a:ext cx="6980910" cy="813000"/>
          </a:xfrm>
        </p:spPr>
        <p:txBody>
          <a:bodyPr/>
          <a:lstStyle/>
          <a:p>
            <a:r>
              <a:rPr lang="es-CL" sz="4000" dirty="0">
                <a:solidFill>
                  <a:schemeClr val="bg1"/>
                </a:solidFill>
              </a:rPr>
              <a:t>Diseño de una Base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Las 3 etapas de diseño son independientes de la plataforma, calidad del modelo y facilidad de uso</a:t>
            </a:r>
          </a:p>
          <a:p>
            <a:endParaRPr lang="es-CL" dirty="0"/>
          </a:p>
        </p:txBody>
      </p:sp>
      <p:grpSp>
        <p:nvGrpSpPr>
          <p:cNvPr id="4" name="17 Grupo"/>
          <p:cNvGrpSpPr/>
          <p:nvPr/>
        </p:nvGrpSpPr>
        <p:grpSpPr>
          <a:xfrm>
            <a:off x="4026936" y="2084539"/>
            <a:ext cx="3470691" cy="4464736"/>
            <a:chOff x="2167782" y="1939924"/>
            <a:chExt cx="3470691" cy="4225926"/>
          </a:xfrm>
        </p:grpSpPr>
        <p:sp>
          <p:nvSpPr>
            <p:cNvPr id="5" name="AutoShape 46"/>
            <p:cNvSpPr>
              <a:spLocks noChangeArrowheads="1"/>
            </p:cNvSpPr>
            <p:nvPr/>
          </p:nvSpPr>
          <p:spPr bwMode="auto">
            <a:xfrm>
              <a:off x="3560120" y="1997075"/>
              <a:ext cx="722313" cy="4168775"/>
            </a:xfrm>
            <a:prstGeom prst="downArrow">
              <a:avLst>
                <a:gd name="adj1" fmla="val 51472"/>
                <a:gd name="adj2" fmla="val 65463"/>
              </a:avLst>
            </a:prstGeom>
            <a:solidFill>
              <a:srgbClr val="FCC33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s-CL" sz="25000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2195736" y="2563813"/>
              <a:ext cx="3384000" cy="28892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s-MX" sz="1400" dirty="0"/>
                <a:t>Modelo Conceptual de Datos</a:t>
              </a:r>
              <a:endParaRPr lang="es-ES" sz="1400" dirty="0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2254473" y="3019425"/>
              <a:ext cx="3384000" cy="468313"/>
            </a:xfrm>
            <a:prstGeom prst="ellipse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MX" sz="1400" dirty="0"/>
                <a:t>Proceso de Normalización</a:t>
              </a:r>
              <a:endParaRPr lang="es-ES" sz="1400" dirty="0"/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auto">
            <a:xfrm>
              <a:off x="2167782" y="3675063"/>
              <a:ext cx="3411954" cy="288308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s-MX" sz="1400" dirty="0"/>
                <a:t>Modelo Conceptual Canónico (Normalizado)</a:t>
              </a:r>
              <a:endParaRPr lang="es-ES" sz="1400" dirty="0"/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auto">
            <a:xfrm>
              <a:off x="2254473" y="4089400"/>
              <a:ext cx="3384000" cy="468313"/>
            </a:xfrm>
            <a:prstGeom prst="ellipse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MX" sz="1400"/>
                <a:t>Reglas de Transformación</a:t>
              </a:r>
              <a:endParaRPr lang="es-ES" sz="1400"/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2195736" y="4685210"/>
              <a:ext cx="3384000" cy="28733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s-MX" sz="1400" dirty="0"/>
                <a:t>Modelo Relacional</a:t>
              </a:r>
              <a:endParaRPr lang="es-ES" sz="1400" dirty="0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2195736" y="5100134"/>
              <a:ext cx="3384000" cy="416429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s-MX" sz="1400" dirty="0"/>
                <a:t>Modelo Físico</a:t>
              </a:r>
            </a:p>
            <a:p>
              <a:pPr algn="ctr">
                <a:defRPr/>
              </a:pPr>
              <a:r>
                <a:rPr lang="es-MX" sz="1400" dirty="0"/>
                <a:t>Generación de la Base de Datos</a:t>
              </a:r>
              <a:endParaRPr lang="es-ES" sz="1400" dirty="0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254473" y="1939924"/>
              <a:ext cx="3384000" cy="468000"/>
            </a:xfrm>
            <a:prstGeom prst="ellipse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MX" sz="1400" dirty="0"/>
                <a:t>Requerimiento de Usuario</a:t>
              </a:r>
              <a:endParaRPr lang="es-E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889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2751" y="212725"/>
            <a:ext cx="6686428" cy="813000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Entidades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sz="2800" b="1" dirty="0"/>
              <a:t>Entidad</a:t>
            </a:r>
            <a:r>
              <a:rPr lang="es-CL" sz="2800" dirty="0"/>
              <a:t>:</a:t>
            </a:r>
          </a:p>
          <a:p>
            <a:r>
              <a:rPr lang="es-ES" dirty="0"/>
              <a:t>Entidad es una “cosa”, "objeto" o "concepto" del mundo real con existencia independiente, es decir, se diferencia únicamente de otro objeto o cosa, incluso siendo del mismo tipo, o una misma entidad. </a:t>
            </a:r>
          </a:p>
          <a:p>
            <a:r>
              <a:rPr lang="es-ES" dirty="0"/>
              <a:t>Los objetos (reales o abstractos) y conceptos que aparecen en la vida real, corresponden a una entidad. Por ejemplo: persona, auto, Color del auto, Marca de Vehículo, Modelo de Vehículo, etc.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83722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7CC01-76A1-4341-9ACA-3794C5591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212725"/>
            <a:ext cx="6678529" cy="813000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Atributos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08D0E0-D493-4C30-97D1-E8499166F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CL" sz="2800" b="1" dirty="0"/>
              <a:t>Atributo</a:t>
            </a:r>
            <a:r>
              <a:rPr lang="es-CL" dirty="0"/>
              <a:t>:</a:t>
            </a:r>
          </a:p>
          <a:p>
            <a:r>
              <a:rPr lang="es-ES" dirty="0"/>
              <a:t>Los atributos son las características que definen o identifican a una entidad. Estas pueden ser muchas, y el diseñador solo utiliza o implementa las que considere más relevantes. </a:t>
            </a:r>
          </a:p>
          <a:p>
            <a:r>
              <a:rPr lang="es-ES" dirty="0"/>
              <a:t>Las entidades pueden estar compuestas por varios atributos, que vienen a ser sus propiedades o características.</a:t>
            </a:r>
          </a:p>
          <a:p>
            <a:r>
              <a:rPr lang="es-ES" dirty="0"/>
              <a:t>En el siguiente ejemplo podemos analizar algunos atributos de una entidad</a:t>
            </a:r>
          </a:p>
          <a:p>
            <a:pPr lvl="1"/>
            <a:r>
              <a:rPr lang="es-ES" dirty="0"/>
              <a:t>Se considerara como ejemplo la entidad Persona</a:t>
            </a:r>
          </a:p>
          <a:p>
            <a:pPr lvl="2"/>
            <a:r>
              <a:rPr lang="es-ES" dirty="0"/>
              <a:t>La entidad persona se compone de los siguientes atributos principales:</a:t>
            </a:r>
          </a:p>
          <a:p>
            <a:pPr lvl="3"/>
            <a:r>
              <a:rPr lang="es-ES" dirty="0"/>
              <a:t>Nombre</a:t>
            </a:r>
          </a:p>
          <a:p>
            <a:pPr lvl="3"/>
            <a:r>
              <a:rPr lang="es-ES" dirty="0"/>
              <a:t>Apellido Materno</a:t>
            </a:r>
          </a:p>
          <a:p>
            <a:pPr lvl="3"/>
            <a:r>
              <a:rPr lang="es-ES" dirty="0"/>
              <a:t>Apellido Paterno</a:t>
            </a:r>
          </a:p>
          <a:p>
            <a:pPr lvl="3"/>
            <a:r>
              <a:rPr lang="es-ES" dirty="0"/>
              <a:t>Rut</a:t>
            </a:r>
          </a:p>
          <a:p>
            <a:pPr lvl="1"/>
            <a:endParaRPr lang="es-ES" dirty="0"/>
          </a:p>
          <a:p>
            <a:endParaRPr lang="es-ES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5709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2751" y="212725"/>
            <a:ext cx="6686428" cy="813000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Entidades y Atributos</a:t>
            </a:r>
            <a:endParaRPr lang="es-C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En los siguientes ejemplos se identifican objetos (entidades) con sus respectivas características (atributos) y su relación (como están conectadas).</a:t>
            </a:r>
          </a:p>
          <a:p>
            <a:endParaRPr lang="es-CL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75BCB00F-FAE0-40A8-8186-C11ED76FD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591028"/>
              </p:ext>
            </p:extLst>
          </p:nvPr>
        </p:nvGraphicFramePr>
        <p:xfrm>
          <a:off x="752898" y="2657200"/>
          <a:ext cx="4683365" cy="226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243">
                  <a:extLst>
                    <a:ext uri="{9D8B030D-6E8A-4147-A177-3AD203B41FA5}">
                      <a16:colId xmlns:a16="http://schemas.microsoft.com/office/drawing/2014/main" val="103099844"/>
                    </a:ext>
                  </a:extLst>
                </a:gridCol>
                <a:gridCol w="1692322">
                  <a:extLst>
                    <a:ext uri="{9D8B030D-6E8A-4147-A177-3AD203B41FA5}">
                      <a16:colId xmlns:a16="http://schemas.microsoft.com/office/drawing/2014/main" val="170330354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13407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sz="1600" dirty="0"/>
                        <a:t>Objetos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Características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Relación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582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600" dirty="0"/>
                        <a:t>Persona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CL" sz="1600" baseline="0" dirty="0"/>
                        <a:t>Rut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CL" sz="1600" baseline="0" dirty="0"/>
                        <a:t>Edad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CL" sz="1600" baseline="0" dirty="0"/>
                        <a:t>Dirección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s-CL" sz="1600" dirty="0"/>
                        <a:t>Una persona es dueña de uno o más autos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030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600" dirty="0"/>
                        <a:t>Auto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CL" sz="1600" dirty="0" err="1"/>
                        <a:t>N°</a:t>
                      </a:r>
                      <a:r>
                        <a:rPr lang="es-CL" sz="1600" dirty="0"/>
                        <a:t> de Chasis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CL" sz="1600" dirty="0"/>
                        <a:t>Marca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CL" sz="1600" dirty="0"/>
                        <a:t>Modelo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CL" sz="1600" dirty="0"/>
                        <a:t>Año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048726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5BCB00F-FAE0-40A8-8186-C11ED76FD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873474"/>
              </p:ext>
            </p:extLst>
          </p:nvPr>
        </p:nvGraphicFramePr>
        <p:xfrm>
          <a:off x="6182531" y="2657200"/>
          <a:ext cx="5256571" cy="2285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1663">
                  <a:extLst>
                    <a:ext uri="{9D8B030D-6E8A-4147-A177-3AD203B41FA5}">
                      <a16:colId xmlns:a16="http://schemas.microsoft.com/office/drawing/2014/main" val="103099844"/>
                    </a:ext>
                  </a:extLst>
                </a:gridCol>
                <a:gridCol w="1542197">
                  <a:extLst>
                    <a:ext uri="{9D8B030D-6E8A-4147-A177-3AD203B41FA5}">
                      <a16:colId xmlns:a16="http://schemas.microsoft.com/office/drawing/2014/main" val="1703303540"/>
                    </a:ext>
                  </a:extLst>
                </a:gridCol>
                <a:gridCol w="1612711">
                  <a:extLst>
                    <a:ext uri="{9D8B030D-6E8A-4147-A177-3AD203B41FA5}">
                      <a16:colId xmlns:a16="http://schemas.microsoft.com/office/drawing/2014/main" val="1913407800"/>
                    </a:ext>
                  </a:extLst>
                </a:gridCol>
              </a:tblGrid>
              <a:tr h="420175">
                <a:tc>
                  <a:txBody>
                    <a:bodyPr/>
                    <a:lstStyle/>
                    <a:p>
                      <a:r>
                        <a:rPr lang="es-CL" sz="1600" dirty="0"/>
                        <a:t>Objetos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Características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Relación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582342"/>
                  </a:ext>
                </a:extLst>
              </a:tr>
              <a:tr h="1208723">
                <a:tc>
                  <a:txBody>
                    <a:bodyPr/>
                    <a:lstStyle/>
                    <a:p>
                      <a:r>
                        <a:rPr lang="es-CL" sz="1600" dirty="0"/>
                        <a:t>Seguro Automotriz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CL" sz="1600" baseline="0" dirty="0"/>
                        <a:t>Póliza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CL" sz="1600" baseline="0" dirty="0"/>
                        <a:t>Cobertura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CL" sz="1600" baseline="0" dirty="0"/>
                        <a:t>Prima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CL" sz="1600" baseline="0" dirty="0"/>
                        <a:t>Deducible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s-CL" sz="1600" dirty="0"/>
                        <a:t>Un Seguro</a:t>
                      </a:r>
                      <a:r>
                        <a:rPr lang="es-CL" sz="1600" baseline="0" dirty="0"/>
                        <a:t> Automotriz es emitido por una Compañía de Seguros</a:t>
                      </a:r>
                      <a:endParaRPr lang="es-CL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0303207"/>
                  </a:ext>
                </a:extLst>
              </a:tr>
              <a:tr h="656164">
                <a:tc>
                  <a:txBody>
                    <a:bodyPr/>
                    <a:lstStyle/>
                    <a:p>
                      <a:r>
                        <a:rPr lang="es-CL" sz="1600" dirty="0"/>
                        <a:t>Compañía de Seguro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CL" sz="1600" dirty="0"/>
                        <a:t>Rut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CL" sz="1600" dirty="0"/>
                        <a:t>Nombre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048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262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2751" y="212725"/>
            <a:ext cx="6686428" cy="813000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Reconociendo Entidades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Una buena forma de poder identificar y definir diversas entidades es pensar en sustantivos. Por ejemplo: cliente, producto, marca de producto, vendedor, tienda.</a:t>
            </a:r>
          </a:p>
          <a:p>
            <a:r>
              <a:rPr lang="es-ES" dirty="0"/>
              <a:t>La representación de Entidad, se verá como un rectángulo con puntas romas, con el nombre de la entidad en su interior, el cual debe escribirse en mayúscula  y en singular.</a:t>
            </a:r>
          </a:p>
          <a:p>
            <a:r>
              <a:rPr lang="es-ES" dirty="0"/>
              <a:t>Para el caso del ejemplo de la compañía de seguros dos de las entidades son auto y persona, las que se representan así: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478" y="4309665"/>
            <a:ext cx="5460886" cy="175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053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1479</Words>
  <Application>Microsoft Office PowerPoint</Application>
  <PresentationFormat>Panorámica</PresentationFormat>
  <Paragraphs>217</Paragraphs>
  <Slides>21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0" baseType="lpstr">
      <vt:lpstr>Arial</vt:lpstr>
      <vt:lpstr>Bebas Neue</vt:lpstr>
      <vt:lpstr>Calibri</vt:lpstr>
      <vt:lpstr>Calibri Light</vt:lpstr>
      <vt:lpstr>Franklin Gothic</vt:lpstr>
      <vt:lpstr>Roboto Mono</vt:lpstr>
      <vt:lpstr>Wingdings</vt:lpstr>
      <vt:lpstr>Wingdings 2</vt:lpstr>
      <vt:lpstr>Tema de Office</vt:lpstr>
      <vt:lpstr>MODELAMIENTO DE DATOS</vt:lpstr>
      <vt:lpstr>Entidades, Atributos y Relaciones</vt:lpstr>
      <vt:lpstr>Conocimientos previos</vt:lpstr>
      <vt:lpstr>Diseño de una Base de Datos</vt:lpstr>
      <vt:lpstr>Diseño de una Base de Datos</vt:lpstr>
      <vt:lpstr>Entidades</vt:lpstr>
      <vt:lpstr>Atributos</vt:lpstr>
      <vt:lpstr>Entidades y Atributos</vt:lpstr>
      <vt:lpstr>Reconociendo Entidades</vt:lpstr>
      <vt:lpstr>Reconociendo Entidades</vt:lpstr>
      <vt:lpstr>Reconociendo Entidades</vt:lpstr>
      <vt:lpstr>Reconociendo Entidades</vt:lpstr>
      <vt:lpstr>Reconociendo Entidades</vt:lpstr>
      <vt:lpstr>Reconociendo Entidades</vt:lpstr>
      <vt:lpstr>Atributo</vt:lpstr>
      <vt:lpstr>Atributo</vt:lpstr>
      <vt:lpstr>Relaciones</vt:lpstr>
      <vt:lpstr>Relaciones</vt:lpstr>
      <vt:lpstr>Importancia de esta etapa</vt:lpstr>
      <vt:lpstr>Resumen</vt:lpstr>
      <vt:lpstr>Conclusión/Aprendizajes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TITULO</dc:title>
  <dc:creator>Williams Flores C.</dc:creator>
  <cp:lastModifiedBy>Williams Flores C.</cp:lastModifiedBy>
  <cp:revision>20</cp:revision>
  <dcterms:created xsi:type="dcterms:W3CDTF">2019-11-24T13:52:01Z</dcterms:created>
  <dcterms:modified xsi:type="dcterms:W3CDTF">2019-12-26T15:05:46Z</dcterms:modified>
</cp:coreProperties>
</file>